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331" r:id="rId3"/>
    <p:sldId id="284" r:id="rId4"/>
    <p:sldId id="289" r:id="rId5"/>
    <p:sldId id="353" r:id="rId6"/>
    <p:sldId id="259" r:id="rId7"/>
    <p:sldId id="257" r:id="rId8"/>
    <p:sldId id="332" r:id="rId9"/>
    <p:sldId id="355" r:id="rId10"/>
    <p:sldId id="330" r:id="rId11"/>
    <p:sldId id="295" r:id="rId12"/>
    <p:sldId id="357" r:id="rId13"/>
    <p:sldId id="318" r:id="rId14"/>
    <p:sldId id="358" r:id="rId15"/>
    <p:sldId id="319" r:id="rId16"/>
    <p:sldId id="366" r:id="rId17"/>
    <p:sldId id="323" r:id="rId18"/>
    <p:sldId id="324" r:id="rId19"/>
    <p:sldId id="334" r:id="rId20"/>
    <p:sldId id="322" r:id="rId21"/>
    <p:sldId id="335" r:id="rId22"/>
    <p:sldId id="361" r:id="rId23"/>
    <p:sldId id="345" r:id="rId24"/>
    <p:sldId id="346" r:id="rId25"/>
    <p:sldId id="326" r:id="rId26"/>
    <p:sldId id="364" r:id="rId27"/>
    <p:sldId id="363" r:id="rId28"/>
    <p:sldId id="365" r:id="rId29"/>
    <p:sldId id="296" r:id="rId30"/>
    <p:sldId id="278" r:id="rId31"/>
    <p:sldId id="327" r:id="rId32"/>
    <p:sldId id="329" r:id="rId33"/>
    <p:sldId id="362" r:id="rId34"/>
    <p:sldId id="279" r:id="rId35"/>
  </p:sldIdLst>
  <p:sldSz cx="9144000" cy="6858000" type="screen4x3"/>
  <p:notesSz cx="6858000"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80276" autoAdjust="0"/>
  </p:normalViewPr>
  <p:slideViewPr>
    <p:cSldViewPr>
      <p:cViewPr varScale="1">
        <p:scale>
          <a:sx n="69" d="100"/>
          <a:sy n="69" d="100"/>
        </p:scale>
        <p:origin x="912"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96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61963"/>
          </a:xfrm>
          <a:prstGeom prst="rect">
            <a:avLst/>
          </a:prstGeom>
        </p:spPr>
        <p:txBody>
          <a:bodyPr vert="horz" lIns="91440" tIns="45720" rIns="91440" bIns="45720" rtlCol="0"/>
          <a:lstStyle>
            <a:lvl1pPr algn="r">
              <a:defRPr sz="1200"/>
            </a:lvl1pPr>
          </a:lstStyle>
          <a:p>
            <a:fld id="{BA115743-E56F-424E-B86F-4EF1EF6DC554}" type="datetimeFigureOut">
              <a:rPr lang="en-US" smtClean="0"/>
              <a:pPr/>
              <a:t>6/1/2021</a:t>
            </a:fld>
            <a:endParaRPr lang="en-US" dirty="0"/>
          </a:p>
        </p:txBody>
      </p:sp>
      <p:sp>
        <p:nvSpPr>
          <p:cNvPr id="4" name="Footer Placeholder 3"/>
          <p:cNvSpPr>
            <a:spLocks noGrp="1"/>
          </p:cNvSpPr>
          <p:nvPr>
            <p:ph type="ftr" sz="quarter" idx="2"/>
          </p:nvPr>
        </p:nvSpPr>
        <p:spPr>
          <a:xfrm>
            <a:off x="0" y="8775700"/>
            <a:ext cx="2971800" cy="46196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775700"/>
            <a:ext cx="2971800" cy="461963"/>
          </a:xfrm>
          <a:prstGeom prst="rect">
            <a:avLst/>
          </a:prstGeom>
        </p:spPr>
        <p:txBody>
          <a:bodyPr vert="horz" lIns="91440" tIns="45720" rIns="91440" bIns="45720" rtlCol="0" anchor="b"/>
          <a:lstStyle>
            <a:lvl1pPr algn="r">
              <a:defRPr sz="1200"/>
            </a:lvl1pPr>
          </a:lstStyle>
          <a:p>
            <a:fld id="{F928337C-5CC0-473F-8330-6B835A8FF4C6}" type="slidenum">
              <a:rPr lang="en-US" smtClean="0"/>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355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3550"/>
          </a:xfrm>
          <a:prstGeom prst="rect">
            <a:avLst/>
          </a:prstGeom>
        </p:spPr>
        <p:txBody>
          <a:bodyPr vert="horz" lIns="91440" tIns="45720" rIns="91440" bIns="45720" rtlCol="0"/>
          <a:lstStyle>
            <a:lvl1pPr algn="r">
              <a:defRPr sz="1200"/>
            </a:lvl1pPr>
          </a:lstStyle>
          <a:p>
            <a:fld id="{30341575-A62C-49F4-9468-DE1E97C440B0}" type="datetimeFigureOut">
              <a:rPr lang="en-US" smtClean="0"/>
              <a:t>6/1/2021</a:t>
            </a:fld>
            <a:endParaRPr lang="en-US" dirty="0"/>
          </a:p>
        </p:txBody>
      </p:sp>
      <p:sp>
        <p:nvSpPr>
          <p:cNvPr id="4" name="Slide Image Placeholder 3"/>
          <p:cNvSpPr>
            <a:spLocks noGrp="1" noRot="1" noChangeAspect="1"/>
          </p:cNvSpPr>
          <p:nvPr>
            <p:ph type="sldImg" idx="2"/>
          </p:nvPr>
        </p:nvSpPr>
        <p:spPr>
          <a:xfrm>
            <a:off x="1350963" y="1155700"/>
            <a:ext cx="4156075" cy="31178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46588"/>
            <a:ext cx="5486400" cy="36385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5700"/>
            <a:ext cx="2971800" cy="46355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775700"/>
            <a:ext cx="2971800" cy="463550"/>
          </a:xfrm>
          <a:prstGeom prst="rect">
            <a:avLst/>
          </a:prstGeom>
        </p:spPr>
        <p:txBody>
          <a:bodyPr vert="horz" lIns="91440" tIns="45720" rIns="91440" bIns="45720" rtlCol="0" anchor="b"/>
          <a:lstStyle>
            <a:lvl1pPr algn="r">
              <a:defRPr sz="1200"/>
            </a:lvl1pPr>
          </a:lstStyle>
          <a:p>
            <a:fld id="{3C057E2C-BE9F-4BF5-8809-25830F85E510}" type="slidenum">
              <a:rPr lang="en-US" smtClean="0"/>
              <a:t>‹#›</a:t>
            </a:fld>
            <a:endParaRPr lang="en-US" dirty="0"/>
          </a:p>
        </p:txBody>
      </p:sp>
    </p:spTree>
    <p:extLst>
      <p:ext uri="{BB962C8B-B14F-4D97-AF65-F5344CB8AC3E}">
        <p14:creationId xmlns:p14="http://schemas.microsoft.com/office/powerpoint/2010/main" val="343470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1</a:t>
            </a:fld>
            <a:endParaRPr lang="en-US" dirty="0"/>
          </a:p>
        </p:txBody>
      </p:sp>
    </p:spTree>
    <p:extLst>
      <p:ext uri="{BB962C8B-B14F-4D97-AF65-F5344CB8AC3E}">
        <p14:creationId xmlns:p14="http://schemas.microsoft.com/office/powerpoint/2010/main" val="1833514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10</a:t>
            </a:fld>
            <a:endParaRPr lang="en-US" dirty="0"/>
          </a:p>
        </p:txBody>
      </p:sp>
    </p:spTree>
    <p:extLst>
      <p:ext uri="{BB962C8B-B14F-4D97-AF65-F5344CB8AC3E}">
        <p14:creationId xmlns:p14="http://schemas.microsoft.com/office/powerpoint/2010/main" val="2710973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11</a:t>
            </a:fld>
            <a:endParaRPr lang="en-US" dirty="0"/>
          </a:p>
        </p:txBody>
      </p:sp>
    </p:spTree>
    <p:extLst>
      <p:ext uri="{BB962C8B-B14F-4D97-AF65-F5344CB8AC3E}">
        <p14:creationId xmlns:p14="http://schemas.microsoft.com/office/powerpoint/2010/main" val="314035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12</a:t>
            </a:fld>
            <a:endParaRPr lang="en-US" dirty="0"/>
          </a:p>
        </p:txBody>
      </p:sp>
    </p:spTree>
    <p:extLst>
      <p:ext uri="{BB962C8B-B14F-4D97-AF65-F5344CB8AC3E}">
        <p14:creationId xmlns:p14="http://schemas.microsoft.com/office/powerpoint/2010/main" val="4158732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13</a:t>
            </a:fld>
            <a:endParaRPr lang="en-US" dirty="0"/>
          </a:p>
        </p:txBody>
      </p:sp>
    </p:spTree>
    <p:extLst>
      <p:ext uri="{BB962C8B-B14F-4D97-AF65-F5344CB8AC3E}">
        <p14:creationId xmlns:p14="http://schemas.microsoft.com/office/powerpoint/2010/main" val="640171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Times New Roman" panose="02020603050405020304" pitchFamily="18" charset="0"/>
                <a:cs typeface="Times New Roman" panose="02020603050405020304" pitchFamily="18" charset="0"/>
              </a:rPr>
              <a:t>VOIP = Voice Over IP</a:t>
            </a:r>
            <a:endParaRPr lang="en-US" sz="12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14</a:t>
            </a:fld>
            <a:endParaRPr lang="en-US" dirty="0"/>
          </a:p>
        </p:txBody>
      </p:sp>
    </p:spTree>
    <p:extLst>
      <p:ext uri="{BB962C8B-B14F-4D97-AF65-F5344CB8AC3E}">
        <p14:creationId xmlns:p14="http://schemas.microsoft.com/office/powerpoint/2010/main" val="2438376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15</a:t>
            </a:fld>
            <a:endParaRPr lang="en-US" dirty="0"/>
          </a:p>
        </p:txBody>
      </p:sp>
    </p:spTree>
    <p:extLst>
      <p:ext uri="{BB962C8B-B14F-4D97-AF65-F5344CB8AC3E}">
        <p14:creationId xmlns:p14="http://schemas.microsoft.com/office/powerpoint/2010/main" val="2701685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endParaRPr lang="en-US" sz="12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057E2C-BE9F-4BF5-8809-25830F85E5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34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17</a:t>
            </a:fld>
            <a:endParaRPr lang="en-US" dirty="0"/>
          </a:p>
        </p:txBody>
      </p:sp>
    </p:spTree>
    <p:extLst>
      <p:ext uri="{BB962C8B-B14F-4D97-AF65-F5344CB8AC3E}">
        <p14:creationId xmlns:p14="http://schemas.microsoft.com/office/powerpoint/2010/main" val="2173015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mn-lt"/>
                <a:ea typeface="Calibri" panose="020F0502020204030204" pitchFamily="34" charset="0"/>
              </a:rPr>
              <a:t>VOIP = Voice Over IP</a:t>
            </a:r>
          </a:p>
        </p:txBody>
      </p:sp>
      <p:sp>
        <p:nvSpPr>
          <p:cNvPr id="4" name="Slide Number Placeholder 3"/>
          <p:cNvSpPr>
            <a:spLocks noGrp="1"/>
          </p:cNvSpPr>
          <p:nvPr>
            <p:ph type="sldNum" sz="quarter" idx="5"/>
          </p:nvPr>
        </p:nvSpPr>
        <p:spPr/>
        <p:txBody>
          <a:bodyPr/>
          <a:lstStyle/>
          <a:p>
            <a:fld id="{3C057E2C-BE9F-4BF5-8809-25830F85E510}" type="slidenum">
              <a:rPr lang="en-US" smtClean="0"/>
              <a:t>18</a:t>
            </a:fld>
            <a:endParaRPr lang="en-US" dirty="0"/>
          </a:p>
        </p:txBody>
      </p:sp>
    </p:spTree>
    <p:extLst>
      <p:ext uri="{BB962C8B-B14F-4D97-AF65-F5344CB8AC3E}">
        <p14:creationId xmlns:p14="http://schemas.microsoft.com/office/powerpoint/2010/main" val="255576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19</a:t>
            </a:fld>
            <a:endParaRPr lang="en-US" dirty="0"/>
          </a:p>
        </p:txBody>
      </p:sp>
    </p:spTree>
    <p:extLst>
      <p:ext uri="{BB962C8B-B14F-4D97-AF65-F5344CB8AC3E}">
        <p14:creationId xmlns:p14="http://schemas.microsoft.com/office/powerpoint/2010/main" val="3117464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2</a:t>
            </a:fld>
            <a:endParaRPr lang="en-US" dirty="0"/>
          </a:p>
        </p:txBody>
      </p:sp>
    </p:spTree>
    <p:extLst>
      <p:ext uri="{BB962C8B-B14F-4D97-AF65-F5344CB8AC3E}">
        <p14:creationId xmlns:p14="http://schemas.microsoft.com/office/powerpoint/2010/main" val="4007180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20</a:t>
            </a:fld>
            <a:endParaRPr lang="en-US" dirty="0"/>
          </a:p>
        </p:txBody>
      </p:sp>
    </p:spTree>
    <p:extLst>
      <p:ext uri="{BB962C8B-B14F-4D97-AF65-F5344CB8AC3E}">
        <p14:creationId xmlns:p14="http://schemas.microsoft.com/office/powerpoint/2010/main" val="1163650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21</a:t>
            </a:fld>
            <a:endParaRPr lang="en-US" dirty="0"/>
          </a:p>
        </p:txBody>
      </p:sp>
    </p:spTree>
    <p:extLst>
      <p:ext uri="{BB962C8B-B14F-4D97-AF65-F5344CB8AC3E}">
        <p14:creationId xmlns:p14="http://schemas.microsoft.com/office/powerpoint/2010/main" val="64185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22</a:t>
            </a:fld>
            <a:endParaRPr lang="en-US" dirty="0"/>
          </a:p>
        </p:txBody>
      </p:sp>
    </p:spTree>
    <p:extLst>
      <p:ext uri="{BB962C8B-B14F-4D97-AF65-F5344CB8AC3E}">
        <p14:creationId xmlns:p14="http://schemas.microsoft.com/office/powerpoint/2010/main" val="1688480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23</a:t>
            </a:fld>
            <a:endParaRPr lang="en-US" dirty="0"/>
          </a:p>
        </p:txBody>
      </p:sp>
    </p:spTree>
    <p:extLst>
      <p:ext uri="{BB962C8B-B14F-4D97-AF65-F5344CB8AC3E}">
        <p14:creationId xmlns:p14="http://schemas.microsoft.com/office/powerpoint/2010/main" val="177180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24</a:t>
            </a:fld>
            <a:endParaRPr lang="en-US" dirty="0"/>
          </a:p>
        </p:txBody>
      </p:sp>
    </p:spTree>
    <p:extLst>
      <p:ext uri="{BB962C8B-B14F-4D97-AF65-F5344CB8AC3E}">
        <p14:creationId xmlns:p14="http://schemas.microsoft.com/office/powerpoint/2010/main" val="276277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25</a:t>
            </a:fld>
            <a:endParaRPr lang="en-US" dirty="0"/>
          </a:p>
        </p:txBody>
      </p:sp>
    </p:spTree>
    <p:extLst>
      <p:ext uri="{BB962C8B-B14F-4D97-AF65-F5344CB8AC3E}">
        <p14:creationId xmlns:p14="http://schemas.microsoft.com/office/powerpoint/2010/main" val="2254229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26</a:t>
            </a:fld>
            <a:endParaRPr lang="en-US" dirty="0"/>
          </a:p>
        </p:txBody>
      </p:sp>
    </p:spTree>
    <p:extLst>
      <p:ext uri="{BB962C8B-B14F-4D97-AF65-F5344CB8AC3E}">
        <p14:creationId xmlns:p14="http://schemas.microsoft.com/office/powerpoint/2010/main" val="794149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mn-lt"/>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27</a:t>
            </a:fld>
            <a:endParaRPr lang="en-US" dirty="0"/>
          </a:p>
        </p:txBody>
      </p:sp>
    </p:spTree>
    <p:extLst>
      <p:ext uri="{BB962C8B-B14F-4D97-AF65-F5344CB8AC3E}">
        <p14:creationId xmlns:p14="http://schemas.microsoft.com/office/powerpoint/2010/main" val="2640667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u="none" strike="noStrike" baseline="0" dirty="0">
              <a:latin typeface="+mn-lt"/>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28</a:t>
            </a:fld>
            <a:endParaRPr lang="en-US" dirty="0"/>
          </a:p>
        </p:txBody>
      </p:sp>
    </p:spTree>
    <p:extLst>
      <p:ext uri="{BB962C8B-B14F-4D97-AF65-F5344CB8AC3E}">
        <p14:creationId xmlns:p14="http://schemas.microsoft.com/office/powerpoint/2010/main" val="1455150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29</a:t>
            </a:fld>
            <a:endParaRPr lang="en-US" dirty="0"/>
          </a:p>
        </p:txBody>
      </p:sp>
    </p:spTree>
    <p:extLst>
      <p:ext uri="{BB962C8B-B14F-4D97-AF65-F5344CB8AC3E}">
        <p14:creationId xmlns:p14="http://schemas.microsoft.com/office/powerpoint/2010/main" val="376614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Times New Roman" panose="02020603050405020304" pitchFamily="18" charset="0"/>
              </a:rPr>
              <a:t>VPN = Virtual Private Network</a:t>
            </a:r>
            <a:endParaRPr lang="en-US" sz="1200" dirty="0">
              <a:solidFill>
                <a:srgbClr val="0070C0"/>
              </a:solidFill>
            </a:endParaRPr>
          </a:p>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3</a:t>
            </a:fld>
            <a:endParaRPr lang="en-US" dirty="0"/>
          </a:p>
        </p:txBody>
      </p:sp>
    </p:spTree>
    <p:extLst>
      <p:ext uri="{BB962C8B-B14F-4D97-AF65-F5344CB8AC3E}">
        <p14:creationId xmlns:p14="http://schemas.microsoft.com/office/powerpoint/2010/main" val="4026558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dirty="0">
              <a:latin typeface="+mn-lt"/>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30</a:t>
            </a:fld>
            <a:endParaRPr lang="en-US" dirty="0"/>
          </a:p>
        </p:txBody>
      </p:sp>
    </p:spTree>
    <p:extLst>
      <p:ext uri="{BB962C8B-B14F-4D97-AF65-F5344CB8AC3E}">
        <p14:creationId xmlns:p14="http://schemas.microsoft.com/office/powerpoint/2010/main" val="190907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31</a:t>
            </a:fld>
            <a:endParaRPr lang="en-US" dirty="0"/>
          </a:p>
        </p:txBody>
      </p:sp>
    </p:spTree>
    <p:extLst>
      <p:ext uri="{BB962C8B-B14F-4D97-AF65-F5344CB8AC3E}">
        <p14:creationId xmlns:p14="http://schemas.microsoft.com/office/powerpoint/2010/main" val="2903247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32</a:t>
            </a:fld>
            <a:endParaRPr lang="en-US" dirty="0"/>
          </a:p>
        </p:txBody>
      </p:sp>
    </p:spTree>
    <p:extLst>
      <p:ext uri="{BB962C8B-B14F-4D97-AF65-F5344CB8AC3E}">
        <p14:creationId xmlns:p14="http://schemas.microsoft.com/office/powerpoint/2010/main" val="1887090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33</a:t>
            </a:fld>
            <a:endParaRPr lang="en-US" dirty="0"/>
          </a:p>
        </p:txBody>
      </p:sp>
    </p:spTree>
    <p:extLst>
      <p:ext uri="{BB962C8B-B14F-4D97-AF65-F5344CB8AC3E}">
        <p14:creationId xmlns:p14="http://schemas.microsoft.com/office/powerpoint/2010/main" val="1413840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34</a:t>
            </a:fld>
            <a:endParaRPr lang="en-US" dirty="0"/>
          </a:p>
        </p:txBody>
      </p:sp>
    </p:spTree>
    <p:extLst>
      <p:ext uri="{BB962C8B-B14F-4D97-AF65-F5344CB8AC3E}">
        <p14:creationId xmlns:p14="http://schemas.microsoft.com/office/powerpoint/2010/main" val="416874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4</a:t>
            </a:fld>
            <a:endParaRPr lang="en-US" dirty="0"/>
          </a:p>
        </p:txBody>
      </p:sp>
    </p:spTree>
    <p:extLst>
      <p:ext uri="{BB962C8B-B14F-4D97-AF65-F5344CB8AC3E}">
        <p14:creationId xmlns:p14="http://schemas.microsoft.com/office/powerpoint/2010/main" val="2865527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mn-lt"/>
                <a:ea typeface="Times New Roman" panose="02020603050405020304" pitchFamily="18" charset="0"/>
              </a:rPr>
              <a:t>CISA = Cybersecurity and Infrastructure Security Agency</a:t>
            </a:r>
          </a:p>
        </p:txBody>
      </p:sp>
      <p:sp>
        <p:nvSpPr>
          <p:cNvPr id="4" name="Slide Number Placeholder 3"/>
          <p:cNvSpPr>
            <a:spLocks noGrp="1"/>
          </p:cNvSpPr>
          <p:nvPr>
            <p:ph type="sldNum" sz="quarter" idx="5"/>
          </p:nvPr>
        </p:nvSpPr>
        <p:spPr/>
        <p:txBody>
          <a:bodyPr/>
          <a:lstStyle/>
          <a:p>
            <a:fld id="{3C057E2C-BE9F-4BF5-8809-25830F85E510}" type="slidenum">
              <a:rPr lang="en-US" smtClean="0"/>
              <a:t>5</a:t>
            </a:fld>
            <a:endParaRPr lang="en-US" dirty="0"/>
          </a:p>
        </p:txBody>
      </p:sp>
    </p:spTree>
    <p:extLst>
      <p:ext uri="{BB962C8B-B14F-4D97-AF65-F5344CB8AC3E}">
        <p14:creationId xmlns:p14="http://schemas.microsoft.com/office/powerpoint/2010/main" val="526375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6</a:t>
            </a:fld>
            <a:endParaRPr lang="en-US" dirty="0"/>
          </a:p>
        </p:txBody>
      </p:sp>
    </p:spTree>
    <p:extLst>
      <p:ext uri="{BB962C8B-B14F-4D97-AF65-F5344CB8AC3E}">
        <p14:creationId xmlns:p14="http://schemas.microsoft.com/office/powerpoint/2010/main" val="2118592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endParaRPr lang="en-US" sz="1200" dirty="0"/>
          </a:p>
        </p:txBody>
      </p:sp>
      <p:sp>
        <p:nvSpPr>
          <p:cNvPr id="4" name="Slide Number Placeholder 3"/>
          <p:cNvSpPr>
            <a:spLocks noGrp="1"/>
          </p:cNvSpPr>
          <p:nvPr>
            <p:ph type="sldNum" sz="quarter" idx="5"/>
          </p:nvPr>
        </p:nvSpPr>
        <p:spPr/>
        <p:txBody>
          <a:bodyPr/>
          <a:lstStyle/>
          <a:p>
            <a:fld id="{3C057E2C-BE9F-4BF5-8809-25830F85E510}" type="slidenum">
              <a:rPr lang="en-US" smtClean="0"/>
              <a:t>7</a:t>
            </a:fld>
            <a:endParaRPr lang="en-US" dirty="0"/>
          </a:p>
        </p:txBody>
      </p:sp>
    </p:spTree>
    <p:extLst>
      <p:ext uri="{BB962C8B-B14F-4D97-AF65-F5344CB8AC3E}">
        <p14:creationId xmlns:p14="http://schemas.microsoft.com/office/powerpoint/2010/main" val="3872666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3C057E2C-BE9F-4BF5-8809-25830F85E510}" type="slidenum">
              <a:rPr lang="en-US" smtClean="0"/>
              <a:t>8</a:t>
            </a:fld>
            <a:endParaRPr lang="en-US" dirty="0"/>
          </a:p>
        </p:txBody>
      </p:sp>
    </p:spTree>
    <p:extLst>
      <p:ext uri="{BB962C8B-B14F-4D97-AF65-F5344CB8AC3E}">
        <p14:creationId xmlns:p14="http://schemas.microsoft.com/office/powerpoint/2010/main" val="2467959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200" dirty="0">
                <a:effectLst/>
                <a:latin typeface="+mn-lt"/>
                <a:ea typeface="Times New Roman" panose="02020603050405020304" pitchFamily="18" charset="0"/>
              </a:rPr>
              <a:t>PCA = Principal Component Analysis</a:t>
            </a:r>
          </a:p>
        </p:txBody>
      </p:sp>
      <p:sp>
        <p:nvSpPr>
          <p:cNvPr id="4" name="Slide Number Placeholder 3"/>
          <p:cNvSpPr>
            <a:spLocks noGrp="1"/>
          </p:cNvSpPr>
          <p:nvPr>
            <p:ph type="sldNum" sz="quarter" idx="5"/>
          </p:nvPr>
        </p:nvSpPr>
        <p:spPr/>
        <p:txBody>
          <a:bodyPr/>
          <a:lstStyle/>
          <a:p>
            <a:fld id="{3C057E2C-BE9F-4BF5-8809-25830F85E510}" type="slidenum">
              <a:rPr lang="en-US" smtClean="0"/>
              <a:t>9</a:t>
            </a:fld>
            <a:endParaRPr lang="en-US" dirty="0"/>
          </a:p>
        </p:txBody>
      </p:sp>
    </p:spTree>
    <p:extLst>
      <p:ext uri="{BB962C8B-B14F-4D97-AF65-F5344CB8AC3E}">
        <p14:creationId xmlns:p14="http://schemas.microsoft.com/office/powerpoint/2010/main" val="2783065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B80893-E631-49C6-A796-262AECC5DD66}" type="datetimeFigureOut">
              <a:rPr lang="en-US" smtClean="0"/>
              <a:pPr/>
              <a:t>6/1/2021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0970A3C-5AC6-4B76-9F0C-FF31B6CD141D}"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80893-E631-49C6-A796-262AECC5DD66}" type="datetimeFigureOut">
              <a:rPr lang="en-US" smtClean="0"/>
              <a:pPr/>
              <a:t>6/1/2021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970A3C-5AC6-4B76-9F0C-FF31B6CD141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772400" cy="1470025"/>
          </a:xfrm>
        </p:spPr>
        <p:txBody>
          <a:bodyPr>
            <a:noAutofit/>
          </a:bodyPr>
          <a:lstStyle/>
          <a:p>
            <a:b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b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Zero Trust: Malicious Network Traffic Detector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endParaRPr>
          </a:p>
        </p:txBody>
      </p:sp>
      <p:sp>
        <p:nvSpPr>
          <p:cNvPr id="3" name="Subtitle 2"/>
          <p:cNvSpPr>
            <a:spLocks noGrp="1"/>
          </p:cNvSpPr>
          <p:nvPr>
            <p:ph type="subTitle" idx="1"/>
          </p:nvPr>
        </p:nvSpPr>
        <p:spPr>
          <a:xfrm>
            <a:off x="1524000" y="3276600"/>
            <a:ext cx="6400800" cy="762000"/>
          </a:xfrm>
        </p:spPr>
        <p:txBody>
          <a:bodyPr/>
          <a:lstStyle/>
          <a:p>
            <a:r>
              <a:rPr lang="en-US" dirty="0">
                <a:solidFill>
                  <a:srgbClr val="0070C0"/>
                </a:solidFill>
              </a:rPr>
              <a:t>Case Study in Binary Classification</a:t>
            </a:r>
          </a:p>
        </p:txBody>
      </p:sp>
      <p:sp>
        <p:nvSpPr>
          <p:cNvPr id="4" name="Subtitle 2"/>
          <p:cNvSpPr txBox="1">
            <a:spLocks/>
          </p:cNvSpPr>
          <p:nvPr/>
        </p:nvSpPr>
        <p:spPr>
          <a:xfrm>
            <a:off x="1828800" y="5486400"/>
            <a:ext cx="5943600" cy="1219200"/>
          </a:xfrm>
          <a:prstGeom prst="rect">
            <a:avLst/>
          </a:prstGeom>
        </p:spPr>
        <p:txBody>
          <a:bodyPr vert="horz" lIns="91440" tIns="45720" rIns="91440" bIns="45720" rtlCol="0">
            <a:normAutofit fontScale="70000" lnSpcReduction="20000"/>
          </a:bodyPr>
          <a:lstStyle/>
          <a:p>
            <a:pPr algn="ctr">
              <a:spcBef>
                <a:spcPct val="20000"/>
              </a:spcBef>
            </a:pPr>
            <a:r>
              <a:rPr lang="en-US" sz="3200" b="1" dirty="0">
                <a:solidFill>
                  <a:schemeClr val="dk1"/>
                </a:solidFill>
              </a:rPr>
              <a:t>Amie Davis, amodavis@my365.bellevue.edu,</a:t>
            </a:r>
            <a:br>
              <a:rPr lang="en-US" sz="3200" b="1" dirty="0">
                <a:solidFill>
                  <a:schemeClr val="dk1"/>
                </a:solidFill>
              </a:rPr>
            </a:br>
            <a:r>
              <a:rPr lang="en-US" sz="3200" b="1" dirty="0">
                <a:solidFill>
                  <a:schemeClr val="dk1"/>
                </a:solidFill>
              </a:rPr>
              <a:t>DSC680, Bellevue University,</a:t>
            </a:r>
            <a:br>
              <a:rPr lang="en-US" sz="3200" b="1" dirty="0">
                <a:solidFill>
                  <a:schemeClr val="dk1"/>
                </a:solidFill>
              </a:rPr>
            </a:br>
            <a:r>
              <a:rPr lang="en-US" sz="3200" b="1" dirty="0">
                <a:solidFill>
                  <a:schemeClr val="dk1"/>
                </a:solidFill>
              </a:rPr>
              <a:t>1 June 2021</a:t>
            </a:r>
          </a:p>
          <a:p>
            <a:pPr lvl="0" algn="ctr">
              <a:spcBef>
                <a:spcPct val="20000"/>
              </a:spcBef>
            </a:pPr>
            <a:endParaRPr kumimoji="0" lang="en-US"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6" name="Audio 5">
            <a:hlinkClick r:id="" action="ppaction://media"/>
            <a:extLst>
              <a:ext uri="{FF2B5EF4-FFF2-40B4-BE49-F238E27FC236}">
                <a16:creationId xmlns:a16="http://schemas.microsoft.com/office/drawing/2014/main" id="{DF4B70F0-E0DF-4B81-92C5-8768AC1648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04"/>
    </mc:Choice>
    <mc:Fallback xmlns="">
      <p:transition spd="slow" advTm="12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62000" y="2133600"/>
            <a:ext cx="7239000" cy="3276600"/>
          </a:xfrm>
          <a:prstGeom prst="rect">
            <a:avLst/>
          </a:prstGeom>
        </p:spPr>
        <p:txBody>
          <a:bodyPr vert="horz" lIns="91440" tIns="45720" rIns="91440" bIns="45720" rtlCol="0">
            <a:normAutofit/>
          </a:bodyPr>
          <a:lstStyle/>
          <a:p>
            <a:pPr algn="l"/>
            <a:endParaRPr lang="en-US" sz="1800" b="0" i="0" u="none" strike="noStrike" baseline="0" dirty="0">
              <a:solidFill>
                <a:srgbClr val="000000"/>
              </a:solidFill>
            </a:endParaRPr>
          </a:p>
          <a:p>
            <a:pPr marL="342900" indent="-342900">
              <a:lnSpc>
                <a:spcPct val="90000"/>
              </a:lnSpc>
              <a:spcAft>
                <a:spcPts val="600"/>
              </a:spcAft>
              <a:buFont typeface="+mj-lt"/>
              <a:buAutoNum type="arabicParenR"/>
            </a:pPr>
            <a:r>
              <a:rPr lang="en-US" sz="1700" dirty="0"/>
              <a:t>How do you know traffic is malicious? </a:t>
            </a:r>
          </a:p>
          <a:p>
            <a:pPr marL="342900" indent="-342900">
              <a:lnSpc>
                <a:spcPct val="90000"/>
              </a:lnSpc>
              <a:spcAft>
                <a:spcPts val="600"/>
              </a:spcAft>
              <a:buFont typeface="+mj-lt"/>
              <a:buAutoNum type="arabicParenR"/>
            </a:pPr>
            <a:r>
              <a:rPr lang="en-US" sz="1700" dirty="0"/>
              <a:t>What features contribute the most to Tor traffic? </a:t>
            </a:r>
          </a:p>
          <a:p>
            <a:pPr marL="342900" indent="-342900">
              <a:lnSpc>
                <a:spcPct val="90000"/>
              </a:lnSpc>
              <a:spcAft>
                <a:spcPts val="600"/>
              </a:spcAft>
              <a:buFont typeface="+mj-lt"/>
              <a:buAutoNum type="arabicParenR"/>
            </a:pPr>
            <a:r>
              <a:rPr lang="en-US" sz="1700" dirty="0"/>
              <a:t>From what ip subnet is Tor traffic most likely to come? </a:t>
            </a:r>
          </a:p>
          <a:p>
            <a:pPr marL="342900" indent="-342900">
              <a:lnSpc>
                <a:spcPct val="90000"/>
              </a:lnSpc>
              <a:spcAft>
                <a:spcPts val="600"/>
              </a:spcAft>
              <a:buFont typeface="+mj-lt"/>
              <a:buAutoNum type="arabicParenR"/>
            </a:pPr>
            <a:r>
              <a:rPr lang="en-US" sz="1700" dirty="0"/>
              <a:t>How much Tor traffic is detected by each category? </a:t>
            </a:r>
          </a:p>
          <a:p>
            <a:pPr marL="342900" indent="-342900">
              <a:lnSpc>
                <a:spcPct val="90000"/>
              </a:lnSpc>
              <a:spcAft>
                <a:spcPts val="600"/>
              </a:spcAft>
              <a:buFont typeface="+mj-lt"/>
              <a:buAutoNum type="arabicParenR"/>
            </a:pPr>
            <a:r>
              <a:rPr lang="en-US" sz="1700" dirty="0"/>
              <a:t>Is Tor traffic faster or slower than non-Tor traffic?</a:t>
            </a:r>
          </a:p>
          <a:p>
            <a:pPr marL="342900" indent="-342900">
              <a:lnSpc>
                <a:spcPct val="90000"/>
              </a:lnSpc>
              <a:spcAft>
                <a:spcPts val="600"/>
              </a:spcAft>
              <a:buFont typeface="+mj-lt"/>
              <a:buAutoNum type="arabicParenR"/>
            </a:pPr>
            <a:r>
              <a:rPr lang="en-US" sz="1700" dirty="0"/>
              <a:t>Is Tor traffic larger or smaller than non-Tor traffic? </a:t>
            </a:r>
          </a:p>
          <a:p>
            <a:pPr marL="342900" indent="-342900">
              <a:lnSpc>
                <a:spcPct val="90000"/>
              </a:lnSpc>
              <a:spcAft>
                <a:spcPts val="600"/>
              </a:spcAft>
              <a:buFont typeface="+mj-lt"/>
              <a:buAutoNum type="arabicParenR"/>
            </a:pPr>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endParaRPr>
          </a:p>
          <a:p>
            <a:pPr>
              <a:buFont typeface="Wingdings" pitchFamily="2" charset="2"/>
              <a:buChar char="Ø"/>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Research Questions</a:t>
            </a:r>
          </a:p>
        </p:txBody>
      </p:sp>
      <p:pic>
        <p:nvPicPr>
          <p:cNvPr id="2" name="Audio 1">
            <a:hlinkClick r:id="" action="ppaction://media"/>
            <a:extLst>
              <a:ext uri="{FF2B5EF4-FFF2-40B4-BE49-F238E27FC236}">
                <a16:creationId xmlns:a16="http://schemas.microsoft.com/office/drawing/2014/main" id="{11387AD3-30D3-46E0-B4F6-AD828B9346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99171662"/>
      </p:ext>
    </p:extLst>
  </p:cSld>
  <p:clrMapOvr>
    <a:masterClrMapping/>
  </p:clrMapOvr>
  <mc:AlternateContent xmlns:mc="http://schemas.openxmlformats.org/markup-compatibility/2006" xmlns:p14="http://schemas.microsoft.com/office/powerpoint/2010/main">
    <mc:Choice Requires="p14">
      <p:transition spd="slow" p14:dur="2000" advTm="14243"/>
    </mc:Choice>
    <mc:Fallback xmlns="">
      <p:transition spd="slow" advTm="14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dirty="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marL="342900" indent="-342900">
              <a:lnSpc>
                <a:spcPct val="90000"/>
              </a:lnSpc>
              <a:spcAft>
                <a:spcPts val="600"/>
              </a:spcAft>
              <a:buFont typeface="+mj-lt"/>
              <a:buAutoNum type="arabicParenR"/>
            </a:pPr>
            <a:r>
              <a:rPr lang="en-US" sz="2400" dirty="0"/>
              <a:t>How do you know traffic is malicious? </a:t>
            </a:r>
          </a:p>
          <a:p>
            <a:pPr marL="342900" indent="-342900">
              <a:lnSpc>
                <a:spcPct val="90000"/>
              </a:lnSpc>
              <a:spcAft>
                <a:spcPts val="600"/>
              </a:spcAft>
              <a:buFont typeface="+mj-lt"/>
              <a:buAutoNum type="arabicParenR"/>
            </a:pPr>
            <a:endParaRPr lang="en-US" sz="2400" dirty="0"/>
          </a:p>
          <a:p>
            <a:pPr>
              <a:lnSpc>
                <a:spcPct val="90000"/>
              </a:lnSpc>
              <a:spcAft>
                <a:spcPts val="600"/>
              </a:spcAft>
            </a:pP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71F2ECCB-8637-42F4-9F71-C3EBAD34CF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47473698"/>
      </p:ext>
    </p:extLst>
  </p:cSld>
  <p:clrMapOvr>
    <a:masterClrMapping/>
  </p:clrMapOvr>
  <mc:AlternateContent xmlns:mc="http://schemas.openxmlformats.org/markup-compatibility/2006" xmlns:p14="http://schemas.microsoft.com/office/powerpoint/2010/main">
    <mc:Choice Requires="p14">
      <p:transition spd="slow" p14:dur="2000" advTm="5567"/>
    </mc:Choice>
    <mc:Fallback xmlns="">
      <p:transition spd="slow" advTm="5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62000" y="2057400"/>
            <a:ext cx="7620000" cy="3581400"/>
          </a:xfrm>
          <a:prstGeom prst="rect">
            <a:avLst/>
          </a:prstGeom>
        </p:spPr>
        <p:txBody>
          <a:bodyPr vert="horz" lIns="91440" tIns="45720" rIns="91440" bIns="45720" rtlCol="0">
            <a:normAutofit/>
          </a:bodyPr>
          <a:lstStyle/>
          <a:p>
            <a:pPr marL="285750" marR="0" indent="-285750">
              <a:lnSpc>
                <a:spcPct val="200000"/>
              </a:lnSpc>
              <a:spcBef>
                <a:spcPts val="0"/>
              </a:spcBef>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You never know whether traffic is malicious until a malicious action is taken.</a:t>
            </a:r>
          </a:p>
          <a:p>
            <a:pPr marL="742950" lvl="1" indent="-285750">
              <a:lnSpc>
                <a:spcPct val="200000"/>
              </a:lnSpc>
              <a:spcAft>
                <a:spcPts val="8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That is too late.  </a:t>
            </a:r>
          </a:p>
          <a:p>
            <a:pPr marL="285750" marR="0" indent="-285750">
              <a:lnSpc>
                <a:spcPct val="200000"/>
              </a:lnSpc>
              <a:spcBef>
                <a:spcPts val="0"/>
              </a:spcBef>
              <a:spcAft>
                <a:spcPts val="8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project addresses only one type of malicious traffic, Tor.  </a:t>
            </a:r>
          </a:p>
          <a:p>
            <a:pPr marL="0" marR="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Malicious Traffic</a:t>
            </a:r>
          </a:p>
        </p:txBody>
      </p:sp>
      <p:pic>
        <p:nvPicPr>
          <p:cNvPr id="2" name="Audio 1">
            <a:hlinkClick r:id="" action="ppaction://media"/>
            <a:extLst>
              <a:ext uri="{FF2B5EF4-FFF2-40B4-BE49-F238E27FC236}">
                <a16:creationId xmlns:a16="http://schemas.microsoft.com/office/drawing/2014/main" id="{57A13B58-FE14-4921-9A18-F8313241BB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85121130"/>
      </p:ext>
    </p:extLst>
  </p:cSld>
  <p:clrMapOvr>
    <a:masterClrMapping/>
  </p:clrMapOvr>
  <mc:AlternateContent xmlns:mc="http://schemas.openxmlformats.org/markup-compatibility/2006" xmlns:p14="http://schemas.microsoft.com/office/powerpoint/2010/main">
    <mc:Choice Requires="p14">
      <p:transition spd="slow" p14:dur="2000" advTm="31031"/>
    </mc:Choice>
    <mc:Fallback xmlns="">
      <p:transition spd="slow" advTm="3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dirty="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100" dirty="0"/>
              <a:t>2) </a:t>
            </a:r>
            <a:r>
              <a:rPr lang="en-US" sz="2400" dirty="0"/>
              <a:t>What features contribute the most to Tor traffic? </a:t>
            </a:r>
          </a:p>
          <a:p>
            <a:pPr>
              <a:lnSpc>
                <a:spcPct val="90000"/>
              </a:lnSpc>
              <a:spcAft>
                <a:spcPts val="600"/>
              </a:spcAft>
            </a:pPr>
            <a:endParaRPr lang="en-US" sz="2400" dirty="0"/>
          </a:p>
          <a:p>
            <a:pPr indent="-228600">
              <a:lnSpc>
                <a:spcPct val="90000"/>
              </a:lnSpc>
              <a:spcAft>
                <a:spcPts val="600"/>
              </a:spcAft>
              <a:buFont typeface="Arial" panose="020B0604020202020204" pitchFamily="34" charset="0"/>
              <a:buChar char="•"/>
            </a:pP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EA6D6C53-9B4A-4ABE-99DB-F158C96ED8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31669263"/>
      </p:ext>
    </p:extLst>
  </p:cSld>
  <p:clrMapOvr>
    <a:masterClrMapping/>
  </p:clrMapOvr>
  <mc:AlternateContent xmlns:mc="http://schemas.openxmlformats.org/markup-compatibility/2006" xmlns:p14="http://schemas.microsoft.com/office/powerpoint/2010/main">
    <mc:Choice Requires="p14">
      <p:transition spd="slow" p14:dur="2000" advTm="5234"/>
    </mc:Choice>
    <mc:Fallback xmlns="">
      <p:transition spd="slow" advTm="5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696" y="629266"/>
            <a:ext cx="2629122" cy="1622321"/>
          </a:xfrm>
        </p:spPr>
        <p:txBody>
          <a:bodyPr vert="horz" lIns="91440" tIns="45720" rIns="91440" bIns="45720" rtlCol="0" anchor="ctr">
            <a:normAutofit fontScale="90000"/>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Feature Importance</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86698" y="2438400"/>
            <a:ext cx="2629120"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odel coefficients </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ositive scores predict class 1 (Tor)</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cs typeface="Times New Roman" panose="02020603050405020304" pitchFamily="18" charset="0"/>
              </a:rPr>
              <a:t>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egative scores predict class 0 (Non-Tor)</a:t>
            </a:r>
          </a:p>
          <a:p>
            <a:pPr indent="-228600">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Feature 1, b = </a:t>
            </a:r>
            <a:r>
              <a:rPr lang="en-US" sz="1800" b="0" i="0" u="none" strike="noStrike" baseline="0" dirty="0">
                <a:latin typeface="LMMono10-Regular-Identity-H"/>
              </a:rPr>
              <a:t>-5.2,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Destination Port</a:t>
            </a:r>
          </a:p>
          <a:p>
            <a:pPr indent="-228600">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Feature 32, b = </a:t>
            </a:r>
            <a:r>
              <a:rPr lang="en-US" sz="1800" b="0" i="0" u="none" strike="noStrike" baseline="0" dirty="0">
                <a:latin typeface="LMMono10-Regular-Identity-H"/>
              </a:rPr>
              <a:t>2.2,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VOIP indicator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endParaRPr lang="en-US" sz="1700" dirty="0"/>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F77CBBB-729B-413B-B6C7-12F4BD34FCC2}"/>
              </a:ext>
            </a:extLst>
          </p:cNvPr>
          <p:cNvPicPr>
            <a:picLocks noChangeAspect="1"/>
          </p:cNvPicPr>
          <p:nvPr/>
        </p:nvPicPr>
        <p:blipFill>
          <a:blip r:embed="rId5"/>
          <a:stretch>
            <a:fillRect/>
          </a:stretch>
        </p:blipFill>
        <p:spPr>
          <a:xfrm>
            <a:off x="3842766" y="2050725"/>
            <a:ext cx="4938073" cy="2749875"/>
          </a:xfrm>
          <a:prstGeom prst="rect">
            <a:avLst/>
          </a:prstGeom>
        </p:spPr>
      </p:pic>
      <p:pic>
        <p:nvPicPr>
          <p:cNvPr id="2" name="Audio 1">
            <a:hlinkClick r:id="" action="ppaction://media"/>
            <a:extLst>
              <a:ext uri="{FF2B5EF4-FFF2-40B4-BE49-F238E27FC236}">
                <a16:creationId xmlns:a16="http://schemas.microsoft.com/office/drawing/2014/main" id="{C1B60CB2-600B-416C-A6B7-2A374B341B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16838819"/>
      </p:ext>
    </p:extLst>
  </p:cSld>
  <p:clrMapOvr>
    <a:masterClrMapping/>
  </p:clrMapOvr>
  <mc:AlternateContent xmlns:mc="http://schemas.openxmlformats.org/markup-compatibility/2006" xmlns:p14="http://schemas.microsoft.com/office/powerpoint/2010/main">
    <mc:Choice Requires="p14">
      <p:transition spd="slow" p14:dur="2000" advTm="26318"/>
    </mc:Choice>
    <mc:Fallback xmlns="">
      <p:transition spd="slow" advTm="26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dirty="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t>3) From what ip subnet is Tor traffic most likely to come? </a:t>
            </a:r>
          </a:p>
          <a:p>
            <a:pPr>
              <a:lnSpc>
                <a:spcPct val="90000"/>
              </a:lnSpc>
              <a:spcAft>
                <a:spcPts val="600"/>
              </a:spcAft>
            </a:pPr>
            <a:r>
              <a:rPr lang="en-US" sz="2400" dirty="0"/>
              <a:t> </a:t>
            </a:r>
          </a:p>
          <a:p>
            <a:pPr indent="-228600">
              <a:lnSpc>
                <a:spcPct val="90000"/>
              </a:lnSpc>
              <a:spcAft>
                <a:spcPts val="600"/>
              </a:spcAft>
              <a:buFont typeface="Arial" panose="020B0604020202020204" pitchFamily="34" charset="0"/>
              <a:buChar char="•"/>
            </a:pP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B8ABEC48-FC20-4EE0-A7E5-47AA60131C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71615527"/>
      </p:ext>
    </p:extLst>
  </p:cSld>
  <p:clrMapOvr>
    <a:masterClrMapping/>
  </p:clrMapOvr>
  <mc:AlternateContent xmlns:mc="http://schemas.openxmlformats.org/markup-compatibility/2006" xmlns:p14="http://schemas.microsoft.com/office/powerpoint/2010/main">
    <mc:Choice Requires="p14">
      <p:transition spd="slow" p14:dur="2000" advTm="6650"/>
    </mc:Choice>
    <mc:Fallback xmlns="">
      <p:transition spd="slow" advTm="6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696" y="629266"/>
            <a:ext cx="2629122"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Tor Source Addresses</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86698" y="2438400"/>
            <a:ext cx="2629120"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IP </a:t>
            </a:r>
            <a:r>
              <a:rPr lang="en-US" sz="1800" dirty="0">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ddress </a:t>
            </a:r>
            <a:r>
              <a:rPr lang="en-US" sz="1800" dirty="0">
                <a:latin typeface="Times New Roman" panose="02020603050405020304" pitchFamily="18" charset="0"/>
                <a:ea typeface="Times New Roman" panose="02020603050405020304" pitchFamily="18" charset="0"/>
              </a:rPr>
              <a:t>L</a:t>
            </a:r>
            <a:r>
              <a:rPr lang="en-US" sz="1800" dirty="0">
                <a:effectLst/>
                <a:latin typeface="Times New Roman" panose="02020603050405020304" pitchFamily="18" charset="0"/>
                <a:ea typeface="Times New Roman" panose="02020603050405020304" pitchFamily="18" charset="0"/>
              </a:rPr>
              <a:t>ocator </a:t>
            </a:r>
          </a:p>
          <a:p>
            <a:pPr indent="-228600">
              <a:lnSpc>
                <a:spcPct val="90000"/>
              </a:lnSpc>
              <a:spcAft>
                <a:spcPts val="600"/>
              </a:spcAft>
              <a:buFont typeface="Arial" panose="020B0604020202020204" pitchFamily="34" charset="0"/>
              <a:buChar char="•"/>
            </a:pPr>
            <a:r>
              <a:rPr lang="en-US" sz="1800" dirty="0">
                <a:latin typeface="Times New Roman" panose="02020603050405020304" pitchFamily="18" charset="0"/>
              </a:rPr>
              <a:t>Private </a:t>
            </a:r>
            <a:r>
              <a:rPr lang="en-US" dirty="0">
                <a:latin typeface="Times New Roman" panose="02020603050405020304" pitchFamily="18" charset="0"/>
              </a:rPr>
              <a:t>LAN</a:t>
            </a:r>
            <a:endParaRPr lang="en-US" sz="1800" dirty="0">
              <a:latin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1800" dirty="0">
                <a:latin typeface="Times New Roman" panose="02020603050405020304" pitchFamily="18" charset="0"/>
              </a:rPr>
              <a:t>Paris, France</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rPr>
              <a:t>New Brunswick, Canada</a:t>
            </a:r>
          </a:p>
          <a:p>
            <a:pPr indent="-228600">
              <a:lnSpc>
                <a:spcPct val="90000"/>
              </a:lnSpc>
              <a:spcAft>
                <a:spcPts val="600"/>
              </a:spcAft>
              <a:buFont typeface="Arial" panose="020B0604020202020204" pitchFamily="34" charset="0"/>
              <a:buChar char="•"/>
            </a:pPr>
            <a:r>
              <a:rPr lang="en-US" sz="1800" dirty="0">
                <a:latin typeface="Times New Roman" panose="02020603050405020304" pitchFamily="18" charset="0"/>
              </a:rPr>
              <a:t>Johnson City, Tennessee</a:t>
            </a:r>
            <a:endParaRPr lang="en-US" sz="1800" dirty="0"/>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 name="Picture 3" descr="Chart, treemap chart&#10;&#10;Description automatically generated">
            <a:extLst>
              <a:ext uri="{FF2B5EF4-FFF2-40B4-BE49-F238E27FC236}">
                <a16:creationId xmlns:a16="http://schemas.microsoft.com/office/drawing/2014/main" id="{BFEC9CA0-C298-4BC8-A3B6-800FADCD27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1126" y="1946513"/>
            <a:ext cx="4879713" cy="2777887"/>
          </a:xfrm>
          <a:prstGeom prst="rect">
            <a:avLst/>
          </a:prstGeom>
        </p:spPr>
      </p:pic>
      <p:pic>
        <p:nvPicPr>
          <p:cNvPr id="2" name="Audio 1">
            <a:hlinkClick r:id="" action="ppaction://media"/>
            <a:extLst>
              <a:ext uri="{FF2B5EF4-FFF2-40B4-BE49-F238E27FC236}">
                <a16:creationId xmlns:a16="http://schemas.microsoft.com/office/drawing/2014/main" id="{241C09D9-BF70-49B0-8626-92165524CA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0741304"/>
      </p:ext>
    </p:extLst>
  </p:cSld>
  <p:clrMapOvr>
    <a:masterClrMapping/>
  </p:clrMapOvr>
  <mc:AlternateContent xmlns:mc="http://schemas.openxmlformats.org/markup-compatibility/2006" xmlns:p14="http://schemas.microsoft.com/office/powerpoint/2010/main">
    <mc:Choice Requires="p14">
      <p:transition spd="slow" p14:dur="2000" advTm="42295"/>
    </mc:Choice>
    <mc:Fallback xmlns="">
      <p:transition spd="slow" advTm="42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dirty="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t>4) How much Tor traffic is detected by each category? </a:t>
            </a:r>
          </a:p>
          <a:p>
            <a:pPr>
              <a:lnSpc>
                <a:spcPct val="90000"/>
              </a:lnSpc>
              <a:spcAft>
                <a:spcPts val="600"/>
              </a:spcAft>
            </a:pPr>
            <a:r>
              <a:rPr lang="en-US" sz="2400" dirty="0"/>
              <a:t> </a:t>
            </a:r>
          </a:p>
          <a:p>
            <a:pPr indent="-228600">
              <a:lnSpc>
                <a:spcPct val="90000"/>
              </a:lnSpc>
              <a:spcAft>
                <a:spcPts val="600"/>
              </a:spcAft>
              <a:buFont typeface="Arial" panose="020B0604020202020204" pitchFamily="34" charset="0"/>
              <a:buChar char="•"/>
            </a:pP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CFCCC85F-1CBC-4F15-8081-F071EFB78D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602472"/>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696" y="629266"/>
            <a:ext cx="2629122" cy="1622321"/>
          </a:xfrm>
        </p:spPr>
        <p:txBody>
          <a:bodyPr vert="horz" lIns="91440" tIns="45720" rIns="91440" bIns="45720" rtlCol="0" anchor="ctr">
            <a:normAutofit fontScale="90000"/>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Traffic Categories</a:t>
            </a:r>
          </a:p>
        </p:txBody>
      </p:sp>
      <p:sp>
        <p:nvSpPr>
          <p:cNvPr id="10" name="TextBox 9">
            <a:extLst>
              <a:ext uri="{FF2B5EF4-FFF2-40B4-BE49-F238E27FC236}">
                <a16:creationId xmlns:a16="http://schemas.microsoft.com/office/drawing/2014/main" id="{A88B0881-5D34-469A-B8A2-D4E3007AE75F}"/>
              </a:ext>
            </a:extLst>
          </p:cNvPr>
          <p:cNvSpPr txBox="1"/>
          <p:nvPr/>
        </p:nvSpPr>
        <p:spPr>
          <a:xfrm>
            <a:off x="486698" y="2438400"/>
            <a:ext cx="2629120"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defRPr/>
            </a:pPr>
            <a:r>
              <a:rPr kumimoji="0" lang="en-US" sz="2400" b="0" i="0" u="none" strike="noStrike" cap="none" spc="0" normalizeH="0" baseline="0" noProof="0" dirty="0">
                <a:ln>
                  <a:noFill/>
                </a:ln>
                <a:effectLst/>
                <a:uLnTx/>
                <a:uFillTx/>
                <a:latin typeface="+mj-lt"/>
              </a:rPr>
              <a:t>VOIP</a:t>
            </a:r>
          </a:p>
          <a:p>
            <a:pPr indent="-228600">
              <a:lnSpc>
                <a:spcPct val="90000"/>
              </a:lnSpc>
              <a:spcAft>
                <a:spcPts val="600"/>
              </a:spcAft>
              <a:buFont typeface="Arial" panose="020B0604020202020204" pitchFamily="34" charset="0"/>
              <a:buChar char="•"/>
              <a:defRPr/>
            </a:pPr>
            <a:r>
              <a:rPr lang="en-US" sz="2400" dirty="0">
                <a:latin typeface="+mj-lt"/>
              </a:rPr>
              <a:t>Browsing</a:t>
            </a:r>
          </a:p>
          <a:p>
            <a:pPr indent="-228600">
              <a:lnSpc>
                <a:spcPct val="90000"/>
              </a:lnSpc>
              <a:spcAft>
                <a:spcPts val="600"/>
              </a:spcAft>
              <a:buFont typeface="Arial" panose="020B0604020202020204" pitchFamily="34" charset="0"/>
              <a:buChar char="•"/>
              <a:defRPr/>
            </a:pPr>
            <a:r>
              <a:rPr lang="en-US" sz="2400" dirty="0">
                <a:effectLst/>
                <a:latin typeface="+mj-lt"/>
                <a:ea typeface="Calibri" panose="020F0502020204030204" pitchFamily="34" charset="0"/>
              </a:rPr>
              <a:t>Audio-Stream</a:t>
            </a:r>
          </a:p>
          <a:p>
            <a:pPr indent="-228600">
              <a:lnSpc>
                <a:spcPct val="90000"/>
              </a:lnSpc>
              <a:spcAft>
                <a:spcPts val="600"/>
              </a:spcAft>
              <a:buFont typeface="Arial" panose="020B0604020202020204" pitchFamily="34" charset="0"/>
              <a:buChar char="•"/>
              <a:defRPr/>
            </a:pPr>
            <a:r>
              <a:rPr lang="en-US" sz="2400" dirty="0">
                <a:effectLst/>
                <a:latin typeface="+mj-lt"/>
                <a:ea typeface="Calibri" panose="020F0502020204030204" pitchFamily="34" charset="0"/>
              </a:rPr>
              <a:t>Peer-to-Peer</a:t>
            </a:r>
          </a:p>
          <a:p>
            <a:pPr indent="-228600">
              <a:lnSpc>
                <a:spcPct val="90000"/>
              </a:lnSpc>
              <a:spcAft>
                <a:spcPts val="600"/>
              </a:spcAft>
              <a:buFont typeface="Arial" panose="020B0604020202020204" pitchFamily="34" charset="0"/>
              <a:buChar char="•"/>
              <a:defRPr/>
            </a:pPr>
            <a:r>
              <a:rPr lang="en-US" sz="2400" dirty="0">
                <a:effectLst/>
                <a:latin typeface="+mj-lt"/>
                <a:ea typeface="Calibri" panose="020F0502020204030204" pitchFamily="34" charset="0"/>
              </a:rPr>
              <a:t>Video-Stream</a:t>
            </a:r>
          </a:p>
          <a:p>
            <a:pPr indent="-228600">
              <a:lnSpc>
                <a:spcPct val="90000"/>
              </a:lnSpc>
              <a:spcAft>
                <a:spcPts val="600"/>
              </a:spcAft>
              <a:buFont typeface="Arial" panose="020B0604020202020204" pitchFamily="34" charset="0"/>
              <a:buChar char="•"/>
              <a:defRPr/>
            </a:pPr>
            <a:r>
              <a:rPr lang="en-US" sz="2400" dirty="0">
                <a:effectLst/>
                <a:latin typeface="+mj-lt"/>
                <a:ea typeface="Calibri" panose="020F0502020204030204" pitchFamily="34" charset="0"/>
              </a:rPr>
              <a:t>File Transfer</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2400" dirty="0">
                <a:effectLst/>
                <a:latin typeface="+mj-lt"/>
                <a:ea typeface="Calibri" panose="020F0502020204030204" pitchFamily="34" charset="0"/>
              </a:rPr>
              <a:t>Chat</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2400" dirty="0">
                <a:effectLst/>
                <a:latin typeface="+mj-lt"/>
                <a:ea typeface="Calibri" panose="020F0502020204030204" pitchFamily="34" charset="0"/>
              </a:rPr>
              <a:t>Email</a:t>
            </a:r>
          </a:p>
          <a:p>
            <a:pPr marR="0" lvl="0" fontAlgn="auto">
              <a:lnSpc>
                <a:spcPct val="90000"/>
              </a:lnSpc>
              <a:spcBef>
                <a:spcPts val="0"/>
              </a:spcBef>
              <a:spcAft>
                <a:spcPts val="600"/>
              </a:spcAft>
              <a:buClrTx/>
              <a:buSzTx/>
              <a:tabLst/>
              <a:defRPr/>
            </a:pPr>
            <a:endParaRPr kumimoji="0" lang="en-US" sz="17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p:txBody>
      </p:sp>
      <p:sp>
        <p:nvSpPr>
          <p:cNvPr id="23" name="Rectangle 2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FEC56DB-11B1-419B-B2C9-DAD4224C83B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842766" y="1600200"/>
            <a:ext cx="4938073" cy="3429000"/>
          </a:xfrm>
          <a:prstGeom prst="rect">
            <a:avLst/>
          </a:prstGeom>
          <a:noFill/>
          <a:ln>
            <a:noFill/>
          </a:ln>
        </p:spPr>
      </p:pic>
      <p:pic>
        <p:nvPicPr>
          <p:cNvPr id="2" name="Audio 1">
            <a:hlinkClick r:id="" action="ppaction://media"/>
            <a:extLst>
              <a:ext uri="{FF2B5EF4-FFF2-40B4-BE49-F238E27FC236}">
                <a16:creationId xmlns:a16="http://schemas.microsoft.com/office/drawing/2014/main" id="{8CA5444E-6BAE-4719-A9A4-FCD542E543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02302787"/>
      </p:ext>
    </p:extLst>
  </p:cSld>
  <p:clrMapOvr>
    <a:masterClrMapping/>
  </p:clrMapOvr>
  <mc:AlternateContent xmlns:mc="http://schemas.openxmlformats.org/markup-compatibility/2006" xmlns:p14="http://schemas.microsoft.com/office/powerpoint/2010/main">
    <mc:Choice Requires="p14">
      <p:transition spd="slow" p14:dur="2000" advTm="17796"/>
    </mc:Choice>
    <mc:Fallback xmlns="">
      <p:transition spd="slow" advTm="17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dirty="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defRPr/>
            </a:pPr>
            <a:r>
              <a:rPr lang="en-US" sz="2400" dirty="0">
                <a:solidFill>
                  <a:prstClr val="black"/>
                </a:solidFill>
                <a:latin typeface="Calibri"/>
              </a:rPr>
              <a:t>5</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lang="en-US" sz="2400" dirty="0"/>
              <a:t>Is Tor traffic faster or slower than non-Tor traffic?</a:t>
            </a:r>
          </a:p>
          <a:p>
            <a:pPr>
              <a:lnSpc>
                <a:spcPct val="90000"/>
              </a:lnSpc>
              <a:spcAft>
                <a:spcPts val="600"/>
              </a:spcAft>
              <a:defRPr/>
            </a:pPr>
            <a:r>
              <a:rPr lang="en-US" sz="2400" dirty="0"/>
              <a:t> </a:t>
            </a:r>
          </a:p>
        </p:txBody>
      </p:sp>
      <p:pic>
        <p:nvPicPr>
          <p:cNvPr id="2" name="Audio 1">
            <a:hlinkClick r:id="" action="ppaction://media"/>
            <a:extLst>
              <a:ext uri="{FF2B5EF4-FFF2-40B4-BE49-F238E27FC236}">
                <a16:creationId xmlns:a16="http://schemas.microsoft.com/office/drawing/2014/main" id="{C38BFE26-797B-4168-ABE3-4C87F0A56C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13436584"/>
      </p:ext>
    </p:extLst>
  </p:cSld>
  <p:clrMapOvr>
    <a:masterClrMapping/>
  </p:clrMapOvr>
  <mc:AlternateContent xmlns:mc="http://schemas.openxmlformats.org/markup-compatibility/2006" xmlns:p14="http://schemas.microsoft.com/office/powerpoint/2010/main">
    <mc:Choice Requires="p14">
      <p:transition spd="slow" p14:dur="2000" advTm="6975"/>
    </mc:Choice>
    <mc:Fallback xmlns="">
      <p:transition spd="slow" advTm="6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838200" y="1981200"/>
            <a:ext cx="6553200" cy="2743200"/>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r>
              <a:rPr lang="en-US" sz="1800" dirty="0"/>
              <a:t>Business Problem</a:t>
            </a:r>
          </a:p>
          <a:p>
            <a:pPr marL="285750" indent="-285750">
              <a:lnSpc>
                <a:spcPct val="90000"/>
              </a:lnSpc>
              <a:spcAft>
                <a:spcPts val="600"/>
              </a:spcAft>
              <a:buFont typeface="Arial" panose="020B0604020202020204" pitchFamily="34" charset="0"/>
              <a:buChar char="•"/>
            </a:pPr>
            <a:r>
              <a:rPr lang="en-US" dirty="0"/>
              <a:t>Data Summary</a:t>
            </a:r>
            <a:endParaRPr lang="en-US" sz="1800" dirty="0"/>
          </a:p>
          <a:p>
            <a:pPr marL="285750" indent="-285750">
              <a:lnSpc>
                <a:spcPct val="90000"/>
              </a:lnSpc>
              <a:spcAft>
                <a:spcPts val="600"/>
              </a:spcAft>
              <a:buFont typeface="Arial" panose="020B0604020202020204" pitchFamily="34" charset="0"/>
              <a:buChar char="•"/>
            </a:pPr>
            <a:r>
              <a:rPr lang="en-US" dirty="0"/>
              <a:t>Feature Reduction</a:t>
            </a:r>
            <a:endParaRPr lang="en-US" sz="1800" dirty="0"/>
          </a:p>
          <a:p>
            <a:pPr marL="285750" indent="-285750">
              <a:lnSpc>
                <a:spcPct val="90000"/>
              </a:lnSpc>
              <a:spcAft>
                <a:spcPts val="600"/>
              </a:spcAft>
              <a:buFont typeface="Arial" panose="020B0604020202020204" pitchFamily="34" charset="0"/>
              <a:buChar char="•"/>
            </a:pPr>
            <a:r>
              <a:rPr lang="en-US" dirty="0"/>
              <a:t>Research Questions</a:t>
            </a:r>
            <a:endParaRPr lang="en-US" sz="1800" dirty="0"/>
          </a:p>
          <a:p>
            <a:pPr marL="285750" indent="-285750">
              <a:lnSpc>
                <a:spcPct val="90000"/>
              </a:lnSpc>
              <a:spcAft>
                <a:spcPts val="600"/>
              </a:spcAft>
              <a:buFont typeface="Arial" panose="020B0604020202020204" pitchFamily="34" charset="0"/>
              <a:buChar char="•"/>
            </a:pPr>
            <a:r>
              <a:rPr lang="en-US" sz="1800" dirty="0"/>
              <a:t>Modeling Objective</a:t>
            </a:r>
          </a:p>
          <a:p>
            <a:pPr marL="285750" indent="-285750">
              <a:lnSpc>
                <a:spcPct val="90000"/>
              </a:lnSpc>
              <a:spcAft>
                <a:spcPts val="600"/>
              </a:spcAft>
              <a:buFont typeface="Arial" panose="020B0604020202020204" pitchFamily="34" charset="0"/>
              <a:buChar char="•"/>
            </a:pPr>
            <a:r>
              <a:rPr lang="en-US" dirty="0"/>
              <a:t>Model Assessment</a:t>
            </a:r>
          </a:p>
          <a:p>
            <a:pPr marL="285750" indent="-285750">
              <a:lnSpc>
                <a:spcPct val="90000"/>
              </a:lnSpc>
              <a:spcAft>
                <a:spcPts val="600"/>
              </a:spcAft>
              <a:buFont typeface="Arial" panose="020B0604020202020204" pitchFamily="34" charset="0"/>
              <a:buChar char="•"/>
            </a:pPr>
            <a:r>
              <a:rPr lang="en-US" dirty="0"/>
              <a:t>Deployment</a:t>
            </a:r>
          </a:p>
          <a:p>
            <a:pPr marL="285750" indent="-285750">
              <a:lnSpc>
                <a:spcPct val="90000"/>
              </a:lnSpc>
              <a:spcAft>
                <a:spcPts val="600"/>
              </a:spcAft>
              <a:buFont typeface="Arial" panose="020B0604020202020204" pitchFamily="34" charset="0"/>
              <a:buChar char="•"/>
            </a:pPr>
            <a:r>
              <a:rPr lang="en-US" dirty="0"/>
              <a:t>Future Recommendations</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Overview</a:t>
            </a:r>
          </a:p>
        </p:txBody>
      </p:sp>
      <p:pic>
        <p:nvPicPr>
          <p:cNvPr id="2" name="Audio 1">
            <a:hlinkClick r:id="" action="ppaction://media"/>
            <a:extLst>
              <a:ext uri="{FF2B5EF4-FFF2-40B4-BE49-F238E27FC236}">
                <a16:creationId xmlns:a16="http://schemas.microsoft.com/office/drawing/2014/main" id="{71BA44DC-7A34-4F67-9C88-0A29429692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80272244"/>
      </p:ext>
    </p:extLst>
  </p:cSld>
  <p:clrMapOvr>
    <a:masterClrMapping/>
  </p:clrMapOvr>
  <mc:AlternateContent xmlns:mc="http://schemas.openxmlformats.org/markup-compatibility/2006" xmlns:p14="http://schemas.microsoft.com/office/powerpoint/2010/main">
    <mc:Choice Requires="p14">
      <p:transition spd="slow" p14:dur="2000" advTm="23229"/>
    </mc:Choice>
    <mc:Fallback xmlns="">
      <p:transition spd="slow" advTm="23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918" y="629266"/>
            <a:ext cx="3826763" cy="1676603"/>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Packet Speed</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86918" y="2438400"/>
            <a:ext cx="3826763" cy="3785419"/>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600" dirty="0">
                <a:latin typeface="Times New Roman" panose="02020603050405020304" pitchFamily="18" charset="0"/>
              </a:rPr>
              <a:t>Flow Duration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600" dirty="0">
                <a:latin typeface="Times New Roman" panose="02020603050405020304" pitchFamily="18" charset="0"/>
                <a:ea typeface="Times New Roman" panose="02020603050405020304" pitchFamily="18" charset="0"/>
              </a:rPr>
              <a:t>L</a:t>
            </a:r>
            <a:r>
              <a:rPr lang="en-US" sz="1600" dirty="0">
                <a:effectLst/>
                <a:latin typeface="Times New Roman" panose="02020603050405020304" pitchFamily="18" charset="0"/>
                <a:ea typeface="Times New Roman" panose="02020603050405020304" pitchFamily="18" charset="0"/>
              </a:rPr>
              <a:t>ength of connection in seconds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600" dirty="0">
                <a:latin typeface="Times New Roman" panose="02020603050405020304" pitchFamily="18" charset="0"/>
                <a:ea typeface="Times New Roman" panose="02020603050405020304" pitchFamily="18" charset="0"/>
              </a:rPr>
              <a:t>M</a:t>
            </a:r>
            <a:r>
              <a:rPr lang="en-US" sz="1600" dirty="0">
                <a:effectLst/>
                <a:latin typeface="Times New Roman" panose="02020603050405020304" pitchFamily="18" charset="0"/>
                <a:ea typeface="Times New Roman" panose="02020603050405020304" pitchFamily="18" charset="0"/>
              </a:rPr>
              <a:t>ost common non-Tor duration is 16 seconds</a:t>
            </a:r>
          </a:p>
          <a:p>
            <a:pPr indent="-228600">
              <a:lnSpc>
                <a:spcPct val="90000"/>
              </a:lnSpc>
              <a:spcAft>
                <a:spcPts val="600"/>
              </a:spcAft>
              <a:buFont typeface="Arial" panose="020B0604020202020204" pitchFamily="34" charset="0"/>
              <a:buChar char="•"/>
              <a:defRPr/>
            </a:pPr>
            <a:r>
              <a:rPr lang="en-US" sz="1600" dirty="0">
                <a:latin typeface="Times New Roman" panose="02020603050405020304" pitchFamily="18" charset="0"/>
                <a:ea typeface="Times New Roman" panose="02020603050405020304" pitchFamily="18" charset="0"/>
              </a:rPr>
              <a:t>M</a:t>
            </a:r>
            <a:r>
              <a:rPr lang="en-US" sz="1600" dirty="0">
                <a:effectLst/>
                <a:latin typeface="Times New Roman" panose="02020603050405020304" pitchFamily="18" charset="0"/>
                <a:ea typeface="Times New Roman" panose="02020603050405020304" pitchFamily="18" charset="0"/>
              </a:rPr>
              <a:t>ost common Tor duration is 452 seconds (over 7 minutes)</a:t>
            </a:r>
            <a:endParaRPr lang="en-US" sz="1600" dirty="0">
              <a:latin typeface="Times New Roman" panose="02020603050405020304" pitchFamily="18" charset="0"/>
              <a:ea typeface="Times New Roman" panose="02020603050405020304" pitchFamily="18" charset="0"/>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600" dirty="0">
                <a:latin typeface="Times New Roman" panose="02020603050405020304" pitchFamily="18" charset="0"/>
                <a:ea typeface="Times New Roman" panose="02020603050405020304" pitchFamily="18" charset="0"/>
              </a:rPr>
              <a:t>Some c</a:t>
            </a:r>
            <a:r>
              <a:rPr lang="en-US" sz="1600" dirty="0">
                <a:effectLst/>
                <a:latin typeface="Times New Roman" panose="02020603050405020304" pitchFamily="18" charset="0"/>
                <a:ea typeface="Times New Roman" panose="02020603050405020304" pitchFamily="18" charset="0"/>
              </a:rPr>
              <a:t>ommon durations for Tor traffic over 100,000 seconds (over 1 day)</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584" y="0"/>
            <a:ext cx="4471416"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7488" y="484633"/>
            <a:ext cx="363474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7488" y="3511296"/>
            <a:ext cx="363474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descr="Chart, waterfall chart&#10;&#10;Description automatically generated">
            <a:extLst>
              <a:ext uri="{FF2B5EF4-FFF2-40B4-BE49-F238E27FC236}">
                <a16:creationId xmlns:a16="http://schemas.microsoft.com/office/drawing/2014/main" id="{1337F266-7A1B-44F3-82F0-B135B3D2F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491" y="3993038"/>
            <a:ext cx="3581591" cy="1951350"/>
          </a:xfrm>
          <a:prstGeom prst="rect">
            <a:avLst/>
          </a:prstGeom>
        </p:spPr>
      </p:pic>
      <p:pic>
        <p:nvPicPr>
          <p:cNvPr id="10" name="Picture 9" descr="Chart, waterfall chart&#10;&#10;Description automatically generated">
            <a:extLst>
              <a:ext uri="{FF2B5EF4-FFF2-40B4-BE49-F238E27FC236}">
                <a16:creationId xmlns:a16="http://schemas.microsoft.com/office/drawing/2014/main" id="{FF5D32DB-AA69-4AEC-972A-47738C0399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0" y="913612"/>
            <a:ext cx="3503485" cy="1912093"/>
          </a:xfrm>
          <a:prstGeom prst="rect">
            <a:avLst/>
          </a:prstGeom>
        </p:spPr>
      </p:pic>
      <p:pic>
        <p:nvPicPr>
          <p:cNvPr id="2" name="Audio 1">
            <a:hlinkClick r:id="" action="ppaction://media"/>
            <a:extLst>
              <a:ext uri="{FF2B5EF4-FFF2-40B4-BE49-F238E27FC236}">
                <a16:creationId xmlns:a16="http://schemas.microsoft.com/office/drawing/2014/main" id="{8B552F69-60FC-4D75-B573-660E163F9C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42443671"/>
      </p:ext>
    </p:extLst>
  </p:cSld>
  <p:clrMapOvr>
    <a:masterClrMapping/>
  </p:clrMapOvr>
  <mc:AlternateContent xmlns:mc="http://schemas.openxmlformats.org/markup-compatibility/2006" xmlns:p14="http://schemas.microsoft.com/office/powerpoint/2010/main">
    <mc:Choice Requires="p14">
      <p:transition spd="slow" p14:dur="2000" advTm="37208"/>
    </mc:Choice>
    <mc:Fallback xmlns="">
      <p:transition spd="slow" advTm="37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dirty="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prstClr val="black"/>
                </a:solidFill>
                <a:latin typeface="Calibri"/>
              </a:rPr>
              <a:t>6</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lang="en-US" sz="2400" dirty="0"/>
              <a:t>Is Tor traffic larger or smaller than non-Tor traffic? </a:t>
            </a:r>
          </a:p>
          <a:p>
            <a:pPr>
              <a:lnSpc>
                <a:spcPct val="90000"/>
              </a:lnSpc>
              <a:spcAft>
                <a:spcPts val="600"/>
              </a:spcAft>
            </a:pPr>
            <a:endParaRPr lang="en-US" sz="2400" dirty="0"/>
          </a:p>
        </p:txBody>
      </p:sp>
      <p:pic>
        <p:nvPicPr>
          <p:cNvPr id="2" name="Audio 1">
            <a:hlinkClick r:id="" action="ppaction://media"/>
            <a:extLst>
              <a:ext uri="{FF2B5EF4-FFF2-40B4-BE49-F238E27FC236}">
                <a16:creationId xmlns:a16="http://schemas.microsoft.com/office/drawing/2014/main" id="{D57087BE-4C1C-47ED-8068-0520E04C38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37839314"/>
      </p:ext>
    </p:extLst>
  </p:cSld>
  <p:clrMapOvr>
    <a:masterClrMapping/>
  </p:clrMapOvr>
  <mc:AlternateContent xmlns:mc="http://schemas.openxmlformats.org/markup-compatibility/2006" xmlns:p14="http://schemas.microsoft.com/office/powerpoint/2010/main">
    <mc:Choice Requires="p14">
      <p:transition spd="slow" p14:dur="2000" advTm="6093"/>
    </mc:Choice>
    <mc:Fallback xmlns="">
      <p:transition spd="slow" advTm="6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918" y="629266"/>
            <a:ext cx="3826763" cy="1676603"/>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Packet Size</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86918" y="2438400"/>
            <a:ext cx="3826763" cy="3785419"/>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700" dirty="0"/>
              <a:t>Flow Packets</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700" dirty="0"/>
              <a:t>N</a:t>
            </a:r>
            <a:r>
              <a:rPr lang="en-US" sz="1700" dirty="0">
                <a:effectLst/>
              </a:rPr>
              <a:t>umber of packets in each data flow</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700" dirty="0"/>
              <a:t>R</a:t>
            </a:r>
            <a:r>
              <a:rPr lang="en-US" sz="1700" dirty="0">
                <a:effectLst/>
              </a:rPr>
              <a:t>ange 0.2 to 125,000 for non-Tor</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700" dirty="0"/>
              <a:t>Range </a:t>
            </a:r>
            <a:r>
              <a:rPr lang="en-US" sz="1700" dirty="0">
                <a:effectLst/>
              </a:rPr>
              <a:t>0.2 to ~60,000 for Tor</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p:txBody>
      </p:sp>
      <p:sp>
        <p:nvSpPr>
          <p:cNvPr id="16" name="Rectangle 15">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584" y="0"/>
            <a:ext cx="4471416"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7488" y="484633"/>
            <a:ext cx="363474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7488" y="3511296"/>
            <a:ext cx="363474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Chart, line chart, histogram&#10;&#10;Description automatically generated">
            <a:extLst>
              <a:ext uri="{FF2B5EF4-FFF2-40B4-BE49-F238E27FC236}">
                <a16:creationId xmlns:a16="http://schemas.microsoft.com/office/drawing/2014/main" id="{1DDEB75A-D6D0-49AA-8F3A-D8DAF2466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3732" y="883865"/>
            <a:ext cx="3608496" cy="2011735"/>
          </a:xfrm>
          <a:prstGeom prst="rect">
            <a:avLst/>
          </a:prstGeom>
          <a:effectLst/>
        </p:spPr>
      </p:pic>
      <p:pic>
        <p:nvPicPr>
          <p:cNvPr id="6" name="Picture 5" descr="Chart, line chart&#10;&#10;Description automatically generated">
            <a:extLst>
              <a:ext uri="{FF2B5EF4-FFF2-40B4-BE49-F238E27FC236}">
                <a16:creationId xmlns:a16="http://schemas.microsoft.com/office/drawing/2014/main" id="{81DF8681-A0D0-435E-BEB2-69CFD74532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0" y="3962400"/>
            <a:ext cx="3474385" cy="1998378"/>
          </a:xfrm>
          <a:prstGeom prst="rect">
            <a:avLst/>
          </a:prstGeom>
        </p:spPr>
      </p:pic>
      <p:pic>
        <p:nvPicPr>
          <p:cNvPr id="2" name="Audio 1">
            <a:hlinkClick r:id="" action="ppaction://media"/>
            <a:extLst>
              <a:ext uri="{FF2B5EF4-FFF2-40B4-BE49-F238E27FC236}">
                <a16:creationId xmlns:a16="http://schemas.microsoft.com/office/drawing/2014/main" id="{5C7C707F-175C-4257-9A87-DA2490BBD2E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79261911"/>
      </p:ext>
    </p:extLst>
  </p:cSld>
  <p:clrMapOvr>
    <a:masterClrMapping/>
  </p:clrMapOvr>
  <mc:AlternateContent xmlns:mc="http://schemas.openxmlformats.org/markup-compatibility/2006" xmlns:p14="http://schemas.microsoft.com/office/powerpoint/2010/main">
    <mc:Choice Requires="p14">
      <p:transition spd="slow" p14:dur="2000" advTm="33089"/>
    </mc:Choice>
    <mc:Fallback xmlns="">
      <p:transition spd="slow" advTm="33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Modeling Objective</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ubtitle 2"/>
          <p:cNvSpPr>
            <a:spLocks noGrp="1"/>
          </p:cNvSpPr>
          <p:nvPr>
            <p:ph type="subTitle" idx="1"/>
          </p:nvPr>
        </p:nvSpPr>
        <p:spPr>
          <a:xfrm>
            <a:off x="946921" y="1423881"/>
            <a:ext cx="1989964" cy="2843319"/>
          </a:xfrm>
        </p:spPr>
        <p:txBody>
          <a:bodyPr anchor="ctr">
            <a:normAutofit/>
          </a:bodyPr>
          <a:lstStyle/>
          <a:p>
            <a:r>
              <a:rPr lang="en-US" sz="2400" dirty="0">
                <a:solidFill>
                  <a:srgbClr val="FFFFFF"/>
                </a:solidFill>
              </a:rPr>
              <a:t>Perform supervised learning to predict whether network traffic is Tor.</a:t>
            </a:r>
          </a:p>
          <a:p>
            <a:endParaRPr lang="en-US" sz="2400" dirty="0">
              <a:solidFill>
                <a:srgbClr val="FFFFFF"/>
              </a:solidFill>
            </a:endParaRPr>
          </a:p>
        </p:txBody>
      </p:sp>
      <p:pic>
        <p:nvPicPr>
          <p:cNvPr id="2" name="Audio 1">
            <a:hlinkClick r:id="" action="ppaction://media"/>
            <a:extLst>
              <a:ext uri="{FF2B5EF4-FFF2-40B4-BE49-F238E27FC236}">
                <a16:creationId xmlns:a16="http://schemas.microsoft.com/office/drawing/2014/main" id="{A5D0E0C2-8042-45C0-8FE7-4745365FF3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67957518"/>
      </p:ext>
    </p:extLst>
  </p:cSld>
  <p:clrMapOvr>
    <a:masterClrMapping/>
  </p:clrMapOvr>
  <mc:AlternateContent xmlns:mc="http://schemas.openxmlformats.org/markup-compatibility/2006" xmlns:p14="http://schemas.microsoft.com/office/powerpoint/2010/main">
    <mc:Choice Requires="p14">
      <p:transition spd="slow" p14:dur="2000" advTm="10366"/>
    </mc:Choice>
    <mc:Fallback xmlns="">
      <p:transition spd="slow" advTm="10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Model Selection</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ubtitle 2"/>
          <p:cNvSpPr>
            <a:spLocks noGrp="1"/>
          </p:cNvSpPr>
          <p:nvPr>
            <p:ph type="subTitle" idx="1"/>
          </p:nvPr>
        </p:nvSpPr>
        <p:spPr>
          <a:xfrm>
            <a:off x="946921" y="1286933"/>
            <a:ext cx="1989964" cy="2843319"/>
          </a:xfrm>
        </p:spPr>
        <p:txBody>
          <a:bodyPr anchor="ctr">
            <a:normAutofit/>
          </a:bodyPr>
          <a:lstStyle/>
          <a:p>
            <a:r>
              <a:rPr lang="en-US" sz="2400" dirty="0">
                <a:solidFill>
                  <a:srgbClr val="FFFFFF"/>
                </a:solidFill>
              </a:rPr>
              <a:t>Logistic Regression</a:t>
            </a:r>
          </a:p>
          <a:p>
            <a:endParaRPr lang="en-US" sz="2400" dirty="0">
              <a:solidFill>
                <a:srgbClr val="FFFFFF"/>
              </a:solidFill>
            </a:endParaRPr>
          </a:p>
        </p:txBody>
      </p:sp>
      <p:pic>
        <p:nvPicPr>
          <p:cNvPr id="2" name="Audio 1">
            <a:hlinkClick r:id="" action="ppaction://media"/>
            <a:extLst>
              <a:ext uri="{FF2B5EF4-FFF2-40B4-BE49-F238E27FC236}">
                <a16:creationId xmlns:a16="http://schemas.microsoft.com/office/drawing/2014/main" id="{5BD1A2F7-F0C7-4CA8-A5E1-F6544DD92F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72935209"/>
      </p:ext>
    </p:extLst>
  </p:cSld>
  <p:clrMapOvr>
    <a:masterClrMapping/>
  </p:clrMapOvr>
  <mc:AlternateContent xmlns:mc="http://schemas.openxmlformats.org/markup-compatibility/2006" xmlns:p14="http://schemas.microsoft.com/office/powerpoint/2010/main">
    <mc:Choice Requires="p14">
      <p:transition spd="slow" p14:dur="2000" advTm="10830"/>
    </mc:Choice>
    <mc:Fallback xmlns="">
      <p:transition spd="slow" advTm="10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600200"/>
            <a:ext cx="7620000" cy="43815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a:p>
            <a:pPr marL="285750" indent="-285750">
              <a:lnSpc>
                <a:spcPct val="110000"/>
              </a:lnSpc>
              <a:spcAft>
                <a:spcPts val="600"/>
              </a:spcAft>
              <a:buFont typeface="Arial" panose="020B0604020202020204" pitchFamily="34" charset="0"/>
              <a:buChar char="•"/>
            </a:pPr>
            <a:r>
              <a:rPr lang="en-US" sz="2400" dirty="0"/>
              <a:t>Numeric features</a:t>
            </a:r>
          </a:p>
          <a:p>
            <a:pPr marL="285750" marR="0" indent="-285750">
              <a:lnSpc>
                <a:spcPct val="110000"/>
              </a:lnSpc>
              <a:spcBef>
                <a:spcPts val="0"/>
              </a:spcBef>
              <a:spcAft>
                <a:spcPts val="600"/>
              </a:spcAft>
              <a:buFont typeface="Arial" panose="020B0604020202020204" pitchFamily="34" charset="0"/>
              <a:buChar char="•"/>
            </a:pPr>
            <a:r>
              <a:rPr lang="en-US" sz="2400" dirty="0"/>
              <a:t>Encoded traffic categories</a:t>
            </a:r>
          </a:p>
          <a:p>
            <a:pPr marL="285750" indent="-285750">
              <a:lnSpc>
                <a:spcPct val="110000"/>
              </a:lnSpc>
              <a:spcAft>
                <a:spcPts val="600"/>
              </a:spcAft>
              <a:buFont typeface="Arial" panose="020B0604020202020204" pitchFamily="34" charset="0"/>
              <a:buChar char="•"/>
            </a:pPr>
            <a:r>
              <a:rPr lang="en-US" sz="2400" dirty="0"/>
              <a:t>Scaler Standardization</a:t>
            </a:r>
          </a:p>
          <a:p>
            <a:pPr marL="285750" indent="-285750">
              <a:lnSpc>
                <a:spcPct val="110000"/>
              </a:lnSpc>
              <a:spcAft>
                <a:spcPts val="600"/>
              </a:spcAft>
              <a:buFont typeface="Arial" panose="020B0604020202020204" pitchFamily="34" charset="0"/>
              <a:buChar char="•"/>
            </a:pPr>
            <a:r>
              <a:rPr lang="en-US" sz="2400" dirty="0"/>
              <a:t>Training/Validation Split</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Data Preparation</a:t>
            </a:r>
          </a:p>
        </p:txBody>
      </p:sp>
      <p:pic>
        <p:nvPicPr>
          <p:cNvPr id="2" name="Audio 1">
            <a:hlinkClick r:id="" action="ppaction://media"/>
            <a:extLst>
              <a:ext uri="{FF2B5EF4-FFF2-40B4-BE49-F238E27FC236}">
                <a16:creationId xmlns:a16="http://schemas.microsoft.com/office/drawing/2014/main" id="{F4488732-FC07-4235-BAD2-E73D31E198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77865645"/>
      </p:ext>
    </p:extLst>
  </p:cSld>
  <p:clrMapOvr>
    <a:masterClrMapping/>
  </p:clrMapOvr>
  <mc:AlternateContent xmlns:mc="http://schemas.openxmlformats.org/markup-compatibility/2006" xmlns:p14="http://schemas.microsoft.com/office/powerpoint/2010/main">
    <mc:Choice Requires="p14">
      <p:transition spd="slow" p14:dur="2000" advTm="17541"/>
    </mc:Choice>
    <mc:Fallback xmlns="">
      <p:transition spd="slow" advTm="17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600200"/>
            <a:ext cx="7620000" cy="43815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a:p>
            <a:pPr marL="285750" indent="-285750">
              <a:lnSpc>
                <a:spcPct val="110000"/>
              </a:lnSpc>
              <a:spcAft>
                <a:spcPts val="600"/>
              </a:spcAft>
              <a:buFont typeface="Arial" panose="020B0604020202020204" pitchFamily="34" charset="0"/>
              <a:buChar char="•"/>
            </a:pPr>
            <a:r>
              <a:rPr lang="en-US" sz="2400" b="0" i="0" u="none" strike="noStrike" baseline="0" dirty="0">
                <a:latin typeface="LMRoman10-Regular-Identity-H"/>
              </a:rPr>
              <a:t>2% Tor vs 98% Non-Tor</a:t>
            </a:r>
          </a:p>
          <a:p>
            <a:pPr marL="285750" indent="-285750">
              <a:lnSpc>
                <a:spcPct val="110000"/>
              </a:lnSpc>
              <a:spcAft>
                <a:spcPts val="600"/>
              </a:spcAft>
              <a:buFont typeface="Arial" panose="020B0604020202020204" pitchFamily="34" charset="0"/>
              <a:buChar char="•"/>
            </a:pPr>
            <a:r>
              <a:rPr lang="en-US" sz="2400" dirty="0"/>
              <a:t>Scikit-Learn’s LogisticRegression</a:t>
            </a:r>
          </a:p>
          <a:p>
            <a:pPr marL="285750" indent="-285750">
              <a:lnSpc>
                <a:spcPct val="110000"/>
              </a:lnSpc>
              <a:spcAft>
                <a:spcPts val="600"/>
              </a:spcAft>
              <a:buFont typeface="Arial" panose="020B0604020202020204" pitchFamily="34" charset="0"/>
              <a:buChar char="•"/>
            </a:pPr>
            <a:r>
              <a:rPr lang="en-US" sz="2400" dirty="0"/>
              <a:t>Hyperparameter class_weight = ‘balanced’</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Imbalanced Classes</a:t>
            </a:r>
          </a:p>
        </p:txBody>
      </p:sp>
      <p:pic>
        <p:nvPicPr>
          <p:cNvPr id="2" name="Audio 1">
            <a:hlinkClick r:id="" action="ppaction://media"/>
            <a:extLst>
              <a:ext uri="{FF2B5EF4-FFF2-40B4-BE49-F238E27FC236}">
                <a16:creationId xmlns:a16="http://schemas.microsoft.com/office/drawing/2014/main" id="{C889B9F2-CB65-49B3-9A1C-761A28A6C1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03816627"/>
      </p:ext>
    </p:extLst>
  </p:cSld>
  <p:clrMapOvr>
    <a:masterClrMapping/>
  </p:clrMapOvr>
  <mc:AlternateContent xmlns:mc="http://schemas.openxmlformats.org/markup-compatibility/2006" xmlns:p14="http://schemas.microsoft.com/office/powerpoint/2010/main">
    <mc:Choice Requires="p14">
      <p:transition spd="slow" p14:dur="2000" advTm="22231"/>
    </mc:Choice>
    <mc:Fallback xmlns="">
      <p:transition spd="slow" advTm="22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790700"/>
            <a:ext cx="7620000" cy="4381500"/>
          </a:xfrm>
          <a:prstGeom prst="rect">
            <a:avLst/>
          </a:prstGeom>
        </p:spPr>
        <p:txBody>
          <a:bodyPr vert="horz" lIns="91440" tIns="45720" rIns="91440" bIns="45720" rtlCol="0">
            <a:normAutofit/>
          </a:bodyPr>
          <a:lstStyle/>
          <a:p>
            <a:pPr>
              <a:lnSpc>
                <a:spcPct val="110000"/>
              </a:lnSpc>
              <a:spcAft>
                <a:spcPts val="600"/>
              </a:spcAft>
            </a:pPr>
            <a:r>
              <a:rPr lang="en-US" sz="2400" dirty="0"/>
              <a:t>solver hyperparameter</a:t>
            </a:r>
          </a:p>
          <a:p>
            <a:pPr marL="742950" lvl="1" indent="-285750">
              <a:lnSpc>
                <a:spcPct val="110000"/>
              </a:lnSpc>
              <a:spcAft>
                <a:spcPts val="600"/>
              </a:spcAft>
              <a:buFont typeface="Arial" panose="020B0604020202020204" pitchFamily="34" charset="0"/>
              <a:buChar char="•"/>
            </a:pPr>
            <a:r>
              <a:rPr lang="en-US" b="0" i="0" u="none" strike="noStrike" baseline="0" dirty="0">
                <a:latin typeface="LMRoman10-Regular-Identity-H"/>
              </a:rPr>
              <a:t>lbfgs</a:t>
            </a:r>
            <a:r>
              <a:rPr lang="en-US" dirty="0">
                <a:latin typeface="LMRoman10-Regular-Identity-H"/>
              </a:rPr>
              <a:t>; </a:t>
            </a:r>
            <a:r>
              <a:rPr lang="en-US" dirty="0"/>
              <a:t>approximates the Broyden–Fletcher–Goldfarb–Shanno algorithm; for small datasets</a:t>
            </a:r>
            <a:endParaRPr lang="en-US" dirty="0">
              <a:latin typeface="LMRoman10-Regular-Identity-H"/>
            </a:endParaRPr>
          </a:p>
          <a:p>
            <a:pPr marL="742950" lvl="1" indent="-285750">
              <a:lnSpc>
                <a:spcPct val="110000"/>
              </a:lnSpc>
              <a:spcAft>
                <a:spcPts val="600"/>
              </a:spcAft>
              <a:buFont typeface="Arial" panose="020B0604020202020204" pitchFamily="34" charset="0"/>
              <a:buChar char="•"/>
            </a:pPr>
            <a:r>
              <a:rPr lang="da-DK" b="0" i="0" u="none" strike="noStrike" baseline="0" dirty="0">
                <a:latin typeface="LMRoman10-Regular-Identity-H"/>
              </a:rPr>
              <a:t>liblinear; </a:t>
            </a:r>
            <a:r>
              <a:rPr lang="en-US" dirty="0"/>
              <a:t>uses coordinate descent (CD) algorithm; acts as a multiclass classifier</a:t>
            </a:r>
            <a:endParaRPr lang="da-DK" b="0" i="0" u="none" strike="noStrike" baseline="0" dirty="0">
              <a:latin typeface="LMRoman10-Regular-Identity-H"/>
            </a:endParaRPr>
          </a:p>
          <a:p>
            <a:pPr marL="742950" lvl="1" indent="-285750">
              <a:lnSpc>
                <a:spcPct val="110000"/>
              </a:lnSpc>
              <a:spcAft>
                <a:spcPts val="600"/>
              </a:spcAft>
              <a:buFont typeface="Arial" panose="020B0604020202020204" pitchFamily="34" charset="0"/>
              <a:buChar char="•"/>
            </a:pPr>
            <a:r>
              <a:rPr lang="da-DK" b="0" i="0" u="none" strike="noStrike" baseline="0" dirty="0">
                <a:latin typeface="LMRoman10-Regular-Identity-H"/>
              </a:rPr>
              <a:t>newton-cg; supports only L2 regularization</a:t>
            </a:r>
          </a:p>
          <a:p>
            <a:pPr marL="742950" lvl="1" indent="-285750">
              <a:lnSpc>
                <a:spcPct val="110000"/>
              </a:lnSpc>
              <a:spcAft>
                <a:spcPts val="600"/>
              </a:spcAft>
              <a:buFont typeface="Arial" panose="020B0604020202020204" pitchFamily="34" charset="0"/>
              <a:buChar char="•"/>
            </a:pPr>
            <a:r>
              <a:rPr lang="da-DK" b="0" i="0" u="none" strike="noStrike" baseline="0" dirty="0">
                <a:latin typeface="LMRoman10-Regular-Identity-H"/>
              </a:rPr>
              <a:t>sag</a:t>
            </a:r>
            <a:r>
              <a:rPr lang="en-US" dirty="0">
                <a:latin typeface="LMRoman10-Regular-Identity-H"/>
              </a:rPr>
              <a:t> - </a:t>
            </a:r>
            <a:r>
              <a:rPr lang="en-US" dirty="0"/>
              <a:t>uses Stochastic Average Gradient descent; faster for larger datasets</a:t>
            </a:r>
            <a:endParaRPr lang="da-DK" b="0" i="0" u="none" strike="noStrike" baseline="0" dirty="0">
              <a:latin typeface="LMRoman10-Regular-Identity-H"/>
            </a:endParaRPr>
          </a:p>
          <a:p>
            <a:pPr marL="742950" lvl="1" indent="-285750">
              <a:lnSpc>
                <a:spcPct val="110000"/>
              </a:lnSpc>
              <a:spcAft>
                <a:spcPts val="600"/>
              </a:spcAft>
              <a:buFont typeface="Arial" panose="020B0604020202020204" pitchFamily="34" charset="0"/>
              <a:buChar char="•"/>
            </a:pPr>
            <a:r>
              <a:rPr lang="da-DK" dirty="0">
                <a:latin typeface="LMRoman10-Regular-Identity-H"/>
              </a:rPr>
              <a:t>s</a:t>
            </a:r>
            <a:r>
              <a:rPr lang="da-DK" b="0" i="0" u="none" strike="noStrike" baseline="0" dirty="0">
                <a:latin typeface="LMRoman10-Regular-Identity-H"/>
              </a:rPr>
              <a:t>aga - SAG that supports L1 </a:t>
            </a:r>
            <a:r>
              <a:rPr lang="en-US" dirty="0"/>
              <a:t>regularization</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LogisticRegression Solvers</a:t>
            </a:r>
          </a:p>
        </p:txBody>
      </p:sp>
      <p:pic>
        <p:nvPicPr>
          <p:cNvPr id="2" name="Audio 1">
            <a:hlinkClick r:id="" action="ppaction://media"/>
            <a:extLst>
              <a:ext uri="{FF2B5EF4-FFF2-40B4-BE49-F238E27FC236}">
                <a16:creationId xmlns:a16="http://schemas.microsoft.com/office/drawing/2014/main" id="{1AEE61E2-2EC7-438B-97A2-42AD0D4140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49825654"/>
      </p:ext>
    </p:extLst>
  </p:cSld>
  <p:clrMapOvr>
    <a:masterClrMapping/>
  </p:clrMapOvr>
  <mc:AlternateContent xmlns:mc="http://schemas.openxmlformats.org/markup-compatibility/2006" xmlns:p14="http://schemas.microsoft.com/office/powerpoint/2010/main">
    <mc:Choice Requires="p14">
      <p:transition spd="slow" p14:dur="2000" advTm="27316"/>
    </mc:Choice>
    <mc:Fallback xmlns="">
      <p:transition spd="slow" advTm="27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600200"/>
            <a:ext cx="7620000" cy="43815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a:p>
            <a:pPr marL="285750" indent="-285750">
              <a:lnSpc>
                <a:spcPct val="110000"/>
              </a:lnSpc>
              <a:spcAft>
                <a:spcPts val="600"/>
              </a:spcAft>
              <a:buFont typeface="Arial" panose="020B0604020202020204" pitchFamily="34" charset="0"/>
              <a:buChar char="•"/>
            </a:pPr>
            <a:r>
              <a:rPr lang="en-US" sz="2400" dirty="0"/>
              <a:t>Accuracy</a:t>
            </a:r>
          </a:p>
          <a:p>
            <a:pPr marL="285750" marR="0" indent="-285750">
              <a:lnSpc>
                <a:spcPct val="110000"/>
              </a:lnSpc>
              <a:spcBef>
                <a:spcPts val="0"/>
              </a:spcBef>
              <a:spcAft>
                <a:spcPts val="600"/>
              </a:spcAft>
              <a:buFont typeface="Arial" panose="020B0604020202020204" pitchFamily="34" charset="0"/>
              <a:buChar char="•"/>
            </a:pPr>
            <a:r>
              <a:rPr lang="en-US" sz="2400" dirty="0"/>
              <a:t>Precision</a:t>
            </a:r>
          </a:p>
          <a:p>
            <a:pPr marL="285750" indent="-285750">
              <a:lnSpc>
                <a:spcPct val="110000"/>
              </a:lnSpc>
              <a:spcAft>
                <a:spcPts val="600"/>
              </a:spcAft>
              <a:buFont typeface="Arial" panose="020B0604020202020204" pitchFamily="34" charset="0"/>
              <a:buChar char="•"/>
            </a:pPr>
            <a:r>
              <a:rPr lang="en-US" sz="2400" dirty="0"/>
              <a:t>Recall</a:t>
            </a:r>
          </a:p>
          <a:p>
            <a:pPr marL="285750" indent="-285750">
              <a:lnSpc>
                <a:spcPct val="110000"/>
              </a:lnSpc>
              <a:spcAft>
                <a:spcPts val="600"/>
              </a:spcAft>
              <a:buFont typeface="Arial" panose="020B0604020202020204" pitchFamily="34" charset="0"/>
              <a:buChar char="•"/>
            </a:pPr>
            <a:r>
              <a:rPr lang="en-US" sz="2400" dirty="0"/>
              <a:t>F1</a:t>
            </a:r>
          </a:p>
          <a:p>
            <a:pPr marL="285750" indent="-285750">
              <a:lnSpc>
                <a:spcPct val="110000"/>
              </a:lnSpc>
              <a:spcAft>
                <a:spcPts val="600"/>
              </a:spcAft>
              <a:buFont typeface="Arial" panose="020B0604020202020204" pitchFamily="34" charset="0"/>
              <a:buChar char="•"/>
            </a:pPr>
            <a:r>
              <a:rPr lang="en-US" sz="2400" dirty="0"/>
              <a:t>Matthews Correlation Coefficient (MCC)</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Assessment Metrics</a:t>
            </a:r>
          </a:p>
        </p:txBody>
      </p:sp>
      <p:pic>
        <p:nvPicPr>
          <p:cNvPr id="2" name="Audio 1">
            <a:hlinkClick r:id="" action="ppaction://media"/>
            <a:extLst>
              <a:ext uri="{FF2B5EF4-FFF2-40B4-BE49-F238E27FC236}">
                <a16:creationId xmlns:a16="http://schemas.microsoft.com/office/drawing/2014/main" id="{E58E4306-7C99-465B-B82F-DD8679F6CF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92938785"/>
      </p:ext>
    </p:extLst>
  </p:cSld>
  <p:clrMapOvr>
    <a:masterClrMapping/>
  </p:clrMapOvr>
  <mc:AlternateContent xmlns:mc="http://schemas.openxmlformats.org/markup-compatibility/2006" xmlns:p14="http://schemas.microsoft.com/office/powerpoint/2010/main">
    <mc:Choice Requires="p14">
      <p:transition spd="slow" p14:dur="2000" advTm="41271"/>
    </mc:Choice>
    <mc:Fallback xmlns="">
      <p:transition spd="slow" advTm="41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918" y="629266"/>
            <a:ext cx="3826763" cy="1676603"/>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Model</a:t>
            </a:r>
            <a:r>
              <a:rPr lang="en-US" b="1" i="1" dirty="0">
                <a:ln w="10541" cmpd="sng">
                  <a:solidFill>
                    <a:schemeClr val="accent1">
                      <a:shade val="88000"/>
                      <a:satMod val="110000"/>
                    </a:schemeClr>
                  </a:solidFill>
                  <a:prstDash val="solid"/>
                </a:ln>
              </a:rPr>
              <a:t> </a:t>
            </a: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Assessment</a:t>
            </a:r>
          </a:p>
        </p:txBody>
      </p:sp>
      <p:sp>
        <p:nvSpPr>
          <p:cNvPr id="7" name="TextBox 6"/>
          <p:cNvSpPr txBox="1"/>
          <p:nvPr/>
        </p:nvSpPr>
        <p:spPr>
          <a:xfrm>
            <a:off x="486918" y="2438400"/>
            <a:ext cx="3826763"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Accuracy = (True Positives + True Negatives)/All</a:t>
            </a:r>
          </a:p>
          <a:p>
            <a:pPr indent="-228600">
              <a:lnSpc>
                <a:spcPct val="90000"/>
              </a:lnSpc>
              <a:spcAft>
                <a:spcPts val="600"/>
              </a:spcAft>
              <a:buFont typeface="Arial" panose="020B0604020202020204" pitchFamily="34" charset="0"/>
              <a:buChar char="•"/>
            </a:pPr>
            <a:r>
              <a:rPr lang="en-US" sz="1700" dirty="0"/>
              <a:t>Accuracy not the best measure since the target class is imbalanced.</a:t>
            </a:r>
          </a:p>
          <a:p>
            <a:pPr indent="-228600">
              <a:lnSpc>
                <a:spcPct val="90000"/>
              </a:lnSpc>
              <a:spcAft>
                <a:spcPts val="600"/>
              </a:spcAft>
              <a:buFont typeface="Arial" panose="020B0604020202020204" pitchFamily="34" charset="0"/>
              <a:buChar char="•"/>
            </a:pPr>
            <a:r>
              <a:rPr lang="en-US" sz="1700" dirty="0"/>
              <a:t>Reviewed counts of false predictions</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endParaRPr lang="en-US" sz="1700" dirty="0"/>
          </a:p>
          <a:p>
            <a:pPr indent="-228600">
              <a:lnSpc>
                <a:spcPct val="90000"/>
              </a:lnSpc>
              <a:spcAft>
                <a:spcPts val="600"/>
              </a:spcAft>
              <a:buFont typeface="Arial" panose="020B0604020202020204" pitchFamily="34" charset="0"/>
              <a:buChar char="•"/>
            </a:pPr>
            <a:r>
              <a:rPr lang="en-US" sz="1700" dirty="0"/>
              <a:t>Classification Report: The darker, the better. </a:t>
            </a:r>
          </a:p>
          <a:p>
            <a:pPr indent="-228600">
              <a:lnSpc>
                <a:spcPct val="90000"/>
              </a:lnSpc>
              <a:spcAft>
                <a:spcPts val="600"/>
              </a:spcAft>
              <a:buFont typeface="Arial" panose="020B0604020202020204" pitchFamily="34" charset="0"/>
              <a:buChar char="•"/>
            </a:pPr>
            <a:r>
              <a:rPr lang="en-US" sz="1700" dirty="0"/>
              <a:t>Predictions for both Tor and Non-Tor traffic were good for all metrics</a:t>
            </a:r>
          </a:p>
          <a:p>
            <a:pPr indent="-228600">
              <a:lnSpc>
                <a:spcPct val="90000"/>
              </a:lnSpc>
              <a:spcAft>
                <a:spcPts val="600"/>
              </a:spcAft>
              <a:buFont typeface="Arial" panose="020B0604020202020204" pitchFamily="34" charset="0"/>
              <a:buChar char="•"/>
            </a:pPr>
            <a:r>
              <a:rPr lang="en-US" sz="1700" dirty="0"/>
              <a:t>Precision showed a slightly lower result for records identified as Tor.</a:t>
            </a:r>
          </a:p>
          <a:p>
            <a:pPr indent="-228600">
              <a:lnSpc>
                <a:spcPct val="90000"/>
              </a:lnSpc>
              <a:spcAft>
                <a:spcPts val="600"/>
              </a:spcAft>
              <a:buFont typeface="Arial" panose="020B0604020202020204" pitchFamily="34" charset="0"/>
              <a:buChar char="•"/>
            </a:pPr>
            <a:endParaRPr lang="en-US" sz="1700" b="0" i="0" u="none" strike="noStrike" baseline="0" dirty="0"/>
          </a:p>
        </p:txBody>
      </p:sp>
      <p:sp>
        <p:nvSpPr>
          <p:cNvPr id="15" name="Rectangle 14">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584" y="0"/>
            <a:ext cx="4471416"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7488" y="484633"/>
            <a:ext cx="363474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Chart&#10;&#10;Description automatically generated">
            <a:extLst>
              <a:ext uri="{FF2B5EF4-FFF2-40B4-BE49-F238E27FC236}">
                <a16:creationId xmlns:a16="http://schemas.microsoft.com/office/drawing/2014/main" id="{0CC50429-72E2-42DB-8A66-6D047D69C2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094" y="694945"/>
            <a:ext cx="2815243" cy="2322576"/>
          </a:xfrm>
          <a:prstGeom prst="rect">
            <a:avLst/>
          </a:prstGeom>
        </p:spPr>
      </p:pic>
      <p:sp>
        <p:nvSpPr>
          <p:cNvPr id="19"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7488" y="3511296"/>
            <a:ext cx="363474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Chart, treemap chart&#10;&#10;Description automatically generated">
            <a:extLst>
              <a:ext uri="{FF2B5EF4-FFF2-40B4-BE49-F238E27FC236}">
                <a16:creationId xmlns:a16="http://schemas.microsoft.com/office/drawing/2014/main" id="{85DEEFBE-7EC2-4E1C-BE5C-A2287478A4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7488" y="4021970"/>
            <a:ext cx="3639312" cy="1845430"/>
          </a:xfrm>
          <a:prstGeom prst="rect">
            <a:avLst/>
          </a:prstGeom>
          <a:effectLst/>
        </p:spPr>
      </p:pic>
      <p:pic>
        <p:nvPicPr>
          <p:cNvPr id="3" name="Audio 2">
            <a:hlinkClick r:id="" action="ppaction://media"/>
            <a:extLst>
              <a:ext uri="{FF2B5EF4-FFF2-40B4-BE49-F238E27FC236}">
                <a16:creationId xmlns:a16="http://schemas.microsoft.com/office/drawing/2014/main" id="{F227F7FA-D8C1-4695-BB84-114027ACB5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04520307"/>
      </p:ext>
    </p:extLst>
  </p:cSld>
  <p:clrMapOvr>
    <a:masterClrMapping/>
  </p:clrMapOvr>
  <mc:AlternateContent xmlns:mc="http://schemas.openxmlformats.org/markup-compatibility/2006" xmlns:p14="http://schemas.microsoft.com/office/powerpoint/2010/main">
    <mc:Choice Requires="p14">
      <p:transition spd="slow" p14:dur="2000" advTm="40157"/>
    </mc:Choice>
    <mc:Fallback xmlns="">
      <p:transition spd="slow" advTm="40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600200"/>
            <a:ext cx="6400800" cy="993774"/>
          </a:xfrm>
        </p:spPr>
        <p:txBody>
          <a:bodyPr>
            <a:normAutofit fontScale="77500" lnSpcReduction="20000"/>
          </a:bodyPr>
          <a:lstStyle/>
          <a:p>
            <a:r>
              <a:rPr lang="en-US" sz="3600" dirty="0">
                <a:solidFill>
                  <a:srgbClr val="0070C0"/>
                </a:solidFill>
              </a:rPr>
              <a:t>Increased system accessibility invites an increase in malicious cybersecurity threats. </a:t>
            </a:r>
          </a:p>
          <a:p>
            <a:endParaRPr lang="en-US" dirty="0">
              <a:solidFill>
                <a:srgbClr val="0070C0"/>
              </a:solidFill>
            </a:endParaRPr>
          </a:p>
        </p:txBody>
      </p:sp>
      <p:sp>
        <p:nvSpPr>
          <p:cNvPr id="6" name="Subtitle 2"/>
          <p:cNvSpPr txBox="1">
            <a:spLocks/>
          </p:cNvSpPr>
          <p:nvPr/>
        </p:nvSpPr>
        <p:spPr>
          <a:xfrm>
            <a:off x="762000" y="3086101"/>
            <a:ext cx="7620000" cy="2247899"/>
          </a:xfrm>
          <a:prstGeom prst="rect">
            <a:avLst/>
          </a:prstGeom>
        </p:spPr>
        <p:txBody>
          <a:bodyPr vert="horz" lIns="91440" tIns="45720" rIns="91440" bIns="45720" rtlCol="0">
            <a:normAutofit/>
          </a:bodyPr>
          <a:lstStyle/>
          <a:p>
            <a:pPr marR="0" lvl="1">
              <a:lnSpc>
                <a:spcPct val="200000"/>
              </a:lnSpc>
              <a:spcBef>
                <a:spcPts val="0"/>
              </a:spcBef>
              <a:spcAft>
                <a:spcPts val="0"/>
              </a:spcAft>
            </a:pPr>
            <a:r>
              <a:rPr lang="en-US" sz="1800" dirty="0">
                <a:effectLst/>
                <a:latin typeface="+mj-lt"/>
                <a:ea typeface="Times New Roman" panose="02020603050405020304" pitchFamily="18" charset="0"/>
              </a:rPr>
              <a:t>We need to allow personnel to work from remote locations and continue to be productive.  Access is required whether using company devices over a VPN or a personal device.</a:t>
            </a:r>
            <a:r>
              <a:rPr lang="en-US" sz="1800" b="0" i="0" u="none" strike="noStrike" baseline="0" dirty="0">
                <a:solidFill>
                  <a:srgbClr val="000000"/>
                </a:solidFill>
                <a:latin typeface="+mj-lt"/>
              </a:rPr>
              <a:t> </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Business Problem</a:t>
            </a:r>
          </a:p>
        </p:txBody>
      </p:sp>
      <p:pic>
        <p:nvPicPr>
          <p:cNvPr id="2" name="Audio 1">
            <a:hlinkClick r:id="" action="ppaction://media"/>
            <a:extLst>
              <a:ext uri="{FF2B5EF4-FFF2-40B4-BE49-F238E27FC236}">
                <a16:creationId xmlns:a16="http://schemas.microsoft.com/office/drawing/2014/main" id="{65412594-6EB7-42BF-B7F4-6954F62EAF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16180772"/>
      </p:ext>
    </p:extLst>
  </p:cSld>
  <p:clrMapOvr>
    <a:masterClrMapping/>
  </p:clrMapOvr>
  <mc:AlternateContent xmlns:mc="http://schemas.openxmlformats.org/markup-compatibility/2006" xmlns:p14="http://schemas.microsoft.com/office/powerpoint/2010/main">
    <mc:Choice Requires="p14">
      <p:transition spd="slow" p14:dur="2000" advTm="23880"/>
    </mc:Choice>
    <mc:Fallback xmlns="">
      <p:transition spd="slow" advTm="23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Model Assessment</a:t>
            </a:r>
          </a:p>
        </p:txBody>
      </p:sp>
      <p:sp>
        <p:nvSpPr>
          <p:cNvPr id="7" name="TextBox 6"/>
          <p:cNvSpPr txBox="1"/>
          <p:nvPr/>
        </p:nvSpPr>
        <p:spPr>
          <a:xfrm>
            <a:off x="5638800" y="2388275"/>
            <a:ext cx="2895600" cy="2031325"/>
          </a:xfrm>
          <a:prstGeom prst="rect">
            <a:avLst/>
          </a:prstGeom>
          <a:noFill/>
        </p:spPr>
        <p:txBody>
          <a:bodyPr wrap="square" rtlCol="0">
            <a:spAutoFit/>
          </a:bodyPr>
          <a:lstStyle/>
          <a:p>
            <a:pPr marL="285750" indent="-285750" algn="l">
              <a:buFont typeface="Arial" panose="020B0604020202020204" pitchFamily="34" charset="0"/>
              <a:buChar char="•"/>
            </a:pPr>
            <a:r>
              <a:rPr lang="en-US" sz="1800" b="0" i="0" u="none" strike="noStrike" baseline="0" dirty="0">
                <a:latin typeface="LMRoman10-Regular-Identity-H"/>
              </a:rPr>
              <a:t>MCC results of solver comparison</a:t>
            </a:r>
          </a:p>
          <a:p>
            <a:pPr marL="285750" indent="-285750" algn="l">
              <a:buFont typeface="Arial" panose="020B0604020202020204" pitchFamily="34" charset="0"/>
              <a:buChar char="•"/>
            </a:pPr>
            <a:r>
              <a:rPr lang="en-US" sz="1800" b="0" i="0" u="none" strike="noStrike" baseline="0" dirty="0">
                <a:latin typeface="LMRoman10-Regular-Identity-H"/>
              </a:rPr>
              <a:t>Best MCC is with newton-cg at 95%. </a:t>
            </a:r>
          </a:p>
          <a:p>
            <a:pPr marL="285750" indent="-285750" algn="l">
              <a:buFont typeface="Arial" panose="020B0604020202020204" pitchFamily="34" charset="0"/>
              <a:buChar char="•"/>
            </a:pPr>
            <a:r>
              <a:rPr lang="en-US" sz="1800" b="0" i="0" u="none" strike="noStrike" baseline="0" dirty="0">
                <a:latin typeface="LMRoman10-Regular-Identity-H"/>
              </a:rPr>
              <a:t>To avoid overfitting, will select sag with an MCC of 91%</a:t>
            </a:r>
            <a:endParaRPr lang="en-US" dirty="0"/>
          </a:p>
        </p:txBody>
      </p:sp>
      <p:graphicFrame>
        <p:nvGraphicFramePr>
          <p:cNvPr id="3" name="Table 7">
            <a:extLst>
              <a:ext uri="{FF2B5EF4-FFF2-40B4-BE49-F238E27FC236}">
                <a16:creationId xmlns:a16="http://schemas.microsoft.com/office/drawing/2014/main" id="{66DBA5D9-01C1-4C7F-9EE5-D464C0315FCF}"/>
              </a:ext>
            </a:extLst>
          </p:cNvPr>
          <p:cNvGraphicFramePr>
            <a:graphicFrameLocks noGrp="1"/>
          </p:cNvGraphicFramePr>
          <p:nvPr>
            <p:extLst>
              <p:ext uri="{D42A27DB-BD31-4B8C-83A1-F6EECF244321}">
                <p14:modId xmlns:p14="http://schemas.microsoft.com/office/powerpoint/2010/main" val="2378476710"/>
              </p:ext>
            </p:extLst>
          </p:nvPr>
        </p:nvGraphicFramePr>
        <p:xfrm>
          <a:off x="609600" y="2167042"/>
          <a:ext cx="4495800" cy="2523915"/>
        </p:xfrm>
        <a:graphic>
          <a:graphicData uri="http://schemas.openxmlformats.org/drawingml/2006/table">
            <a:tbl>
              <a:tblPr firstRow="1" bandRow="1">
                <a:tableStyleId>{5C22544A-7EE6-4342-B048-85BDC9FD1C3A}</a:tableStyleId>
              </a:tblPr>
              <a:tblGrid>
                <a:gridCol w="1498600">
                  <a:extLst>
                    <a:ext uri="{9D8B030D-6E8A-4147-A177-3AD203B41FA5}">
                      <a16:colId xmlns:a16="http://schemas.microsoft.com/office/drawing/2014/main" val="2844860607"/>
                    </a:ext>
                  </a:extLst>
                </a:gridCol>
                <a:gridCol w="1498600">
                  <a:extLst>
                    <a:ext uri="{9D8B030D-6E8A-4147-A177-3AD203B41FA5}">
                      <a16:colId xmlns:a16="http://schemas.microsoft.com/office/drawing/2014/main" val="1394002174"/>
                    </a:ext>
                  </a:extLst>
                </a:gridCol>
                <a:gridCol w="1498600">
                  <a:extLst>
                    <a:ext uri="{9D8B030D-6E8A-4147-A177-3AD203B41FA5}">
                      <a16:colId xmlns:a16="http://schemas.microsoft.com/office/drawing/2014/main" val="3569928371"/>
                    </a:ext>
                  </a:extLst>
                </a:gridCol>
              </a:tblGrid>
              <a:tr h="376767">
                <a:tc>
                  <a:txBody>
                    <a:bodyPr/>
                    <a:lstStyle/>
                    <a:p>
                      <a:r>
                        <a:rPr lang="en-US" dirty="0"/>
                        <a:t>Solver</a:t>
                      </a:r>
                    </a:p>
                  </a:txBody>
                  <a:tcPr/>
                </a:tc>
                <a:tc>
                  <a:txBody>
                    <a:bodyPr/>
                    <a:lstStyle/>
                    <a:p>
                      <a:r>
                        <a:rPr lang="en-US" dirty="0"/>
                        <a:t>MCC</a:t>
                      </a:r>
                    </a:p>
                  </a:txBody>
                  <a:tcPr/>
                </a:tc>
                <a:tc>
                  <a:txBody>
                    <a:bodyPr/>
                    <a:lstStyle/>
                    <a:p>
                      <a:r>
                        <a:rPr lang="en-US" dirty="0"/>
                        <a:t># False Negatives</a:t>
                      </a:r>
                    </a:p>
                  </a:txBody>
                  <a:tcPr/>
                </a:tc>
                <a:extLst>
                  <a:ext uri="{0D108BD9-81ED-4DB2-BD59-A6C34878D82A}">
                    <a16:rowId xmlns:a16="http://schemas.microsoft.com/office/drawing/2014/main" val="1234867308"/>
                  </a:ext>
                </a:extLst>
              </a:tr>
              <a:tr h="376767">
                <a:tc>
                  <a:txBody>
                    <a:bodyPr/>
                    <a:lstStyle/>
                    <a:p>
                      <a:r>
                        <a:rPr lang="en-US" sz="1800" b="0" i="0" u="none" strike="noStrike" baseline="0" dirty="0">
                          <a:latin typeface="LMRoman10-Regular-Identity-H"/>
                        </a:rPr>
                        <a:t>lbfgs</a:t>
                      </a:r>
                      <a:endParaRPr lang="en-US" dirty="0"/>
                    </a:p>
                  </a:txBody>
                  <a:tcPr/>
                </a:tc>
                <a:tc>
                  <a:txBody>
                    <a:bodyPr/>
                    <a:lstStyle/>
                    <a:p>
                      <a:r>
                        <a:rPr lang="en-US" dirty="0"/>
                        <a:t>91%</a:t>
                      </a:r>
                    </a:p>
                  </a:txBody>
                  <a:tcPr/>
                </a:tc>
                <a:tc>
                  <a:txBody>
                    <a:bodyPr/>
                    <a:lstStyle/>
                    <a:p>
                      <a:r>
                        <a:rPr lang="en-US" dirty="0"/>
                        <a:t>0</a:t>
                      </a:r>
                    </a:p>
                  </a:txBody>
                  <a:tcPr/>
                </a:tc>
                <a:extLst>
                  <a:ext uri="{0D108BD9-81ED-4DB2-BD59-A6C34878D82A}">
                    <a16:rowId xmlns:a16="http://schemas.microsoft.com/office/drawing/2014/main" val="1102953082"/>
                  </a:ext>
                </a:extLst>
              </a:tr>
              <a:tr h="376767">
                <a:tc>
                  <a:txBody>
                    <a:bodyPr/>
                    <a:lstStyle/>
                    <a:p>
                      <a:r>
                        <a:rPr lang="en-US" sz="1800" b="0" i="0" u="none" strike="noStrike" baseline="0" dirty="0">
                          <a:latin typeface="LMRoman10-Regular-Identity-H"/>
                        </a:rPr>
                        <a:t>liblinear</a:t>
                      </a:r>
                      <a:endParaRPr lang="en-US" dirty="0"/>
                    </a:p>
                  </a:txBody>
                  <a:tcPr/>
                </a:tc>
                <a:tc>
                  <a:txBody>
                    <a:bodyPr/>
                    <a:lstStyle/>
                    <a:p>
                      <a:r>
                        <a:rPr lang="en-US" dirty="0"/>
                        <a:t>94%</a:t>
                      </a:r>
                    </a:p>
                  </a:txBody>
                  <a:tcPr/>
                </a:tc>
                <a:tc>
                  <a:txBody>
                    <a:bodyPr/>
                    <a:lstStyle/>
                    <a:p>
                      <a:r>
                        <a:rPr lang="en-US" dirty="0"/>
                        <a:t>0</a:t>
                      </a:r>
                    </a:p>
                  </a:txBody>
                  <a:tcPr/>
                </a:tc>
                <a:extLst>
                  <a:ext uri="{0D108BD9-81ED-4DB2-BD59-A6C34878D82A}">
                    <a16:rowId xmlns:a16="http://schemas.microsoft.com/office/drawing/2014/main" val="745681452"/>
                  </a:ext>
                </a:extLst>
              </a:tr>
              <a:tr h="376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800" b="0" i="0" u="none" strike="noStrike" baseline="0" dirty="0">
                          <a:latin typeface="LMRoman10-Regular-Identity-H"/>
                        </a:rPr>
                        <a:t>newton-cg</a:t>
                      </a:r>
                      <a:endParaRPr lang="en-US" dirty="0"/>
                    </a:p>
                  </a:txBody>
                  <a:tcPr/>
                </a:tc>
                <a:tc>
                  <a:txBody>
                    <a:bodyPr/>
                    <a:lstStyle/>
                    <a:p>
                      <a:r>
                        <a:rPr lang="en-US" dirty="0"/>
                        <a:t>95%</a:t>
                      </a:r>
                    </a:p>
                  </a:txBody>
                  <a:tcPr/>
                </a:tc>
                <a:tc>
                  <a:txBody>
                    <a:bodyPr/>
                    <a:lstStyle/>
                    <a:p>
                      <a:r>
                        <a:rPr lang="en-US" dirty="0"/>
                        <a:t>0</a:t>
                      </a:r>
                    </a:p>
                  </a:txBody>
                  <a:tcPr/>
                </a:tc>
                <a:extLst>
                  <a:ext uri="{0D108BD9-81ED-4DB2-BD59-A6C34878D82A}">
                    <a16:rowId xmlns:a16="http://schemas.microsoft.com/office/drawing/2014/main" val="2956100402"/>
                  </a:ext>
                </a:extLst>
              </a:tr>
              <a:tr h="376767">
                <a:tc>
                  <a:txBody>
                    <a:bodyPr/>
                    <a:lstStyle/>
                    <a:p>
                      <a:r>
                        <a:rPr lang="en-US" dirty="0"/>
                        <a:t>sag</a:t>
                      </a:r>
                    </a:p>
                  </a:txBody>
                  <a:tcPr/>
                </a:tc>
                <a:tc>
                  <a:txBody>
                    <a:bodyPr/>
                    <a:lstStyle/>
                    <a:p>
                      <a:r>
                        <a:rPr lang="en-US" dirty="0"/>
                        <a:t>91%</a:t>
                      </a:r>
                    </a:p>
                  </a:txBody>
                  <a:tcPr/>
                </a:tc>
                <a:tc>
                  <a:txBody>
                    <a:bodyPr/>
                    <a:lstStyle/>
                    <a:p>
                      <a:r>
                        <a:rPr lang="en-US" dirty="0"/>
                        <a:t>1</a:t>
                      </a:r>
                    </a:p>
                  </a:txBody>
                  <a:tcPr/>
                </a:tc>
                <a:extLst>
                  <a:ext uri="{0D108BD9-81ED-4DB2-BD59-A6C34878D82A}">
                    <a16:rowId xmlns:a16="http://schemas.microsoft.com/office/drawing/2014/main" val="2896736072"/>
                  </a:ext>
                </a:extLst>
              </a:tr>
              <a:tr h="376767">
                <a:tc>
                  <a:txBody>
                    <a:bodyPr/>
                    <a:lstStyle/>
                    <a:p>
                      <a:r>
                        <a:rPr lang="en-US" dirty="0"/>
                        <a:t>saga</a:t>
                      </a:r>
                    </a:p>
                  </a:txBody>
                  <a:tcPr/>
                </a:tc>
                <a:tc>
                  <a:txBody>
                    <a:bodyPr/>
                    <a:lstStyle/>
                    <a:p>
                      <a:r>
                        <a:rPr lang="en-US" dirty="0"/>
                        <a:t>89%</a:t>
                      </a:r>
                    </a:p>
                  </a:txBody>
                  <a:tcPr/>
                </a:tc>
                <a:tc>
                  <a:txBody>
                    <a:bodyPr/>
                    <a:lstStyle/>
                    <a:p>
                      <a:r>
                        <a:rPr lang="en-US" dirty="0"/>
                        <a:t>1</a:t>
                      </a:r>
                    </a:p>
                  </a:txBody>
                  <a:tcPr/>
                </a:tc>
                <a:extLst>
                  <a:ext uri="{0D108BD9-81ED-4DB2-BD59-A6C34878D82A}">
                    <a16:rowId xmlns:a16="http://schemas.microsoft.com/office/drawing/2014/main" val="2750623648"/>
                  </a:ext>
                </a:extLst>
              </a:tr>
            </a:tbl>
          </a:graphicData>
        </a:graphic>
      </p:graphicFrame>
      <p:sp>
        <p:nvSpPr>
          <p:cNvPr id="2" name="Rectangle 1">
            <a:extLst>
              <a:ext uri="{FF2B5EF4-FFF2-40B4-BE49-F238E27FC236}">
                <a16:creationId xmlns:a16="http://schemas.microsoft.com/office/drawing/2014/main" id="{FB8D04CC-8020-4DF3-9CC4-EBC860CE897D}"/>
              </a:ext>
            </a:extLst>
          </p:cNvPr>
          <p:cNvSpPr/>
          <p:nvPr/>
        </p:nvSpPr>
        <p:spPr>
          <a:xfrm>
            <a:off x="533400" y="3886200"/>
            <a:ext cx="4648200" cy="4572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Audio 3">
            <a:hlinkClick r:id="" action="ppaction://media"/>
            <a:extLst>
              <a:ext uri="{FF2B5EF4-FFF2-40B4-BE49-F238E27FC236}">
                <a16:creationId xmlns:a16="http://schemas.microsoft.com/office/drawing/2014/main" id="{9160C1EA-4541-4E9F-9470-D6A40A8F3C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352"/>
    </mc:Choice>
    <mc:Fallback xmlns="">
      <p:transition spd="slow" advTm="38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62000" y="1600200"/>
            <a:ext cx="2819400" cy="2895600"/>
          </a:xfrm>
          <a:prstGeom prst="rect">
            <a:avLst/>
          </a:prstGeom>
        </p:spPr>
        <p:txBody>
          <a:bodyPr vert="horz" lIns="91440" tIns="45720" rIns="91440" bIns="45720" rtlCol="0">
            <a:normAutofit/>
          </a:bodyPr>
          <a:lstStyle/>
          <a:p>
            <a:pPr>
              <a:buFont typeface="Wingdings" pitchFamily="2" charset="2"/>
              <a:buChar char="Ø"/>
            </a:pPr>
            <a:endParaRPr lang="en-US" sz="3200" dirty="0"/>
          </a:p>
          <a:p>
            <a:pPr lvl="1"/>
            <a:endParaRPr lang="en-US" sz="3200" dirty="0"/>
          </a:p>
          <a:p>
            <a:pPr>
              <a:buFont typeface="Wingdings" pitchFamily="2" charset="2"/>
              <a:buChar char="Ø"/>
            </a:pPr>
            <a:endParaRPr lang="en-US" sz="3200" dirty="0"/>
          </a:p>
        </p:txBody>
      </p:sp>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Deployment</a:t>
            </a:r>
          </a:p>
        </p:txBody>
      </p:sp>
      <p:pic>
        <p:nvPicPr>
          <p:cNvPr id="4" name="Picture 3">
            <a:extLst>
              <a:ext uri="{FF2B5EF4-FFF2-40B4-BE49-F238E27FC236}">
                <a16:creationId xmlns:a16="http://schemas.microsoft.com/office/drawing/2014/main" id="{F0E2FC96-0BD7-4B1B-82DE-247967F37FF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257300" y="1222375"/>
            <a:ext cx="6629400" cy="5486400"/>
          </a:xfrm>
          <a:prstGeom prst="rect">
            <a:avLst/>
          </a:prstGeom>
          <a:noFill/>
          <a:ln>
            <a:noFill/>
          </a:ln>
        </p:spPr>
      </p:pic>
      <p:pic>
        <p:nvPicPr>
          <p:cNvPr id="2" name="Audio 1">
            <a:hlinkClick r:id="" action="ppaction://media"/>
            <a:extLst>
              <a:ext uri="{FF2B5EF4-FFF2-40B4-BE49-F238E27FC236}">
                <a16:creationId xmlns:a16="http://schemas.microsoft.com/office/drawing/2014/main" id="{37EE52A9-85E6-4189-AB05-14CFA3D5A0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56628410"/>
      </p:ext>
    </p:extLst>
  </p:cSld>
  <p:clrMapOvr>
    <a:masterClrMapping/>
  </p:clrMapOvr>
  <mc:AlternateContent xmlns:mc="http://schemas.openxmlformats.org/markup-compatibility/2006" xmlns:p14="http://schemas.microsoft.com/office/powerpoint/2010/main">
    <mc:Choice Requires="p14">
      <p:transition spd="slow" p14:dur="2000" advTm="30232"/>
    </mc:Choice>
    <mc:Fallback xmlns="">
      <p:transition spd="slow" advTm="30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62000" y="2057400"/>
            <a:ext cx="7620000" cy="2971800"/>
          </a:xfrm>
          <a:prstGeom prst="rect">
            <a:avLst/>
          </a:prstGeom>
        </p:spPr>
        <p:txBody>
          <a:bodyPr vert="horz" lIns="91440" tIns="45720" rIns="91440" bIns="45720" rtlCol="0">
            <a:normAutofit/>
          </a:bodyPr>
          <a:lstStyle/>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Add model to streaming pipeline</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Block Tor traffic at the firewall as it is detected</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Repeat at all checkpoints</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Override Requests</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Expand for other CISA alerts</a:t>
            </a:r>
          </a:p>
        </p:txBody>
      </p:sp>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Future Recommendations</a:t>
            </a:r>
          </a:p>
        </p:txBody>
      </p:sp>
      <p:pic>
        <p:nvPicPr>
          <p:cNvPr id="2" name="Audio 1">
            <a:hlinkClick r:id="" action="ppaction://media"/>
            <a:extLst>
              <a:ext uri="{FF2B5EF4-FFF2-40B4-BE49-F238E27FC236}">
                <a16:creationId xmlns:a16="http://schemas.microsoft.com/office/drawing/2014/main" id="{24815C79-1BC2-4070-9F6D-03257CE718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66790396"/>
      </p:ext>
    </p:extLst>
  </p:cSld>
  <p:clrMapOvr>
    <a:masterClrMapping/>
  </p:clrMapOvr>
  <mc:AlternateContent xmlns:mc="http://schemas.openxmlformats.org/markup-compatibility/2006" xmlns:p14="http://schemas.microsoft.com/office/powerpoint/2010/main">
    <mc:Choice Requires="p14">
      <p:transition spd="slow" p14:dur="2000" advTm="36395"/>
    </mc:Choice>
    <mc:Fallback xmlns="">
      <p:transition spd="slow" advTm="36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Continual Assessment</a:t>
            </a:r>
          </a:p>
        </p:txBody>
      </p:sp>
      <p:sp>
        <p:nvSpPr>
          <p:cNvPr id="4" name="Subtitle 2">
            <a:extLst>
              <a:ext uri="{FF2B5EF4-FFF2-40B4-BE49-F238E27FC236}">
                <a16:creationId xmlns:a16="http://schemas.microsoft.com/office/drawing/2014/main" id="{90E2E57D-E4DE-4F17-BFAB-CAD45CF70866}"/>
              </a:ext>
            </a:extLst>
          </p:cNvPr>
          <p:cNvSpPr txBox="1">
            <a:spLocks/>
          </p:cNvSpPr>
          <p:nvPr/>
        </p:nvSpPr>
        <p:spPr>
          <a:xfrm>
            <a:off x="762000" y="2057400"/>
            <a:ext cx="7620000" cy="2971800"/>
          </a:xfrm>
          <a:prstGeom prst="rect">
            <a:avLst/>
          </a:prstGeom>
        </p:spPr>
        <p:txBody>
          <a:bodyPr vert="horz" lIns="91440" tIns="45720" rIns="91440" bIns="45720" rtlCol="0">
            <a:normAutofit/>
          </a:bodyPr>
          <a:lstStyle/>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Not just the boundary</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Users/ Devices</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Activity/ Access</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“Never trust, always verify.” </a:t>
            </a:r>
          </a:p>
        </p:txBody>
      </p:sp>
      <p:pic>
        <p:nvPicPr>
          <p:cNvPr id="2" name="Audio 1">
            <a:hlinkClick r:id="" action="ppaction://media"/>
            <a:extLst>
              <a:ext uri="{FF2B5EF4-FFF2-40B4-BE49-F238E27FC236}">
                <a16:creationId xmlns:a16="http://schemas.microsoft.com/office/drawing/2014/main" id="{0B2AA443-9E7E-4739-9B52-0D547EF331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37991324"/>
      </p:ext>
    </p:extLst>
  </p:cSld>
  <p:clrMapOvr>
    <a:masterClrMapping/>
  </p:clrMapOvr>
  <mc:AlternateContent xmlns:mc="http://schemas.openxmlformats.org/markup-compatibility/2006" xmlns:p14="http://schemas.microsoft.com/office/powerpoint/2010/main">
    <mc:Choice Requires="p14">
      <p:transition spd="slow" p14:dur="2000" advTm="40668"/>
    </mc:Choice>
    <mc:Fallback xmlns="">
      <p:transition spd="slow" advTm="40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457200" y="1676400"/>
            <a:ext cx="8305800" cy="4648200"/>
          </a:xfrm>
          <a:prstGeom prst="rect">
            <a:avLst/>
          </a:prstGeom>
        </p:spPr>
        <p:txBody>
          <a:bodyPr vert="horz" lIns="91440" tIns="45720" rIns="91440" bIns="45720" rtlCol="0">
            <a:normAutofit fontScale="85000" lnSpcReduction="20000"/>
          </a:bodyPr>
          <a:lstStyle/>
          <a:p>
            <a:endParaRPr lang="en-US" sz="2200" dirty="0"/>
          </a:p>
          <a:p>
            <a:pPr marL="360045" indent="-360045">
              <a:lnSpc>
                <a:spcPct val="200000"/>
              </a:lnSpc>
            </a:pPr>
            <a:r>
              <a:rPr lang="en-US" sz="1800" i="1" dirty="0">
                <a:effectLst/>
                <a:latin typeface="Times New Roman" panose="02020603050405020304" pitchFamily="18" charset="0"/>
                <a:ea typeface="Calibri" panose="020F0502020204030204" pitchFamily="34" charset="0"/>
              </a:rPr>
              <a:t>Alert (AA20-183A): Defending Against Malicious Cyber Activity Originating from Tor</a:t>
            </a:r>
            <a:r>
              <a:rPr lang="en-US" sz="1800" dirty="0">
                <a:effectLst/>
                <a:latin typeface="Times New Roman" panose="02020603050405020304" pitchFamily="18" charset="0"/>
                <a:ea typeface="Calibri" panose="020F0502020204030204" pitchFamily="34" charset="0"/>
              </a:rPr>
              <a:t>. Cybersecurity and Infrastructure Security Agency CISA. (2020, October 24). https://us-cert.cisa.gov/ncas/alerts/aa20-183a. </a:t>
            </a:r>
          </a:p>
          <a:p>
            <a:pPr marL="360045" indent="-360045">
              <a:lnSpc>
                <a:spcPct val="200000"/>
              </a:lnSpc>
            </a:pPr>
            <a:r>
              <a:rPr lang="en-US" sz="1800" dirty="0">
                <a:effectLst/>
                <a:latin typeface="Times New Roman" panose="02020603050405020304" pitchFamily="18" charset="0"/>
                <a:ea typeface="Calibri" panose="020F0502020204030204" pitchFamily="34" charset="0"/>
              </a:rPr>
              <a:t>Chicco, D., &amp; Jurman, G. (2020, January 2). </a:t>
            </a:r>
            <a:r>
              <a:rPr lang="en-US" sz="1800" i="1" dirty="0">
                <a:effectLst/>
                <a:latin typeface="Times New Roman" panose="02020603050405020304" pitchFamily="18" charset="0"/>
                <a:ea typeface="Calibri" panose="020F0502020204030204" pitchFamily="34" charset="0"/>
              </a:rPr>
              <a:t>The advantages of the Matthews correlation coefficient (MCC) over F1 score and accuracy in binary classification evaluation</a:t>
            </a:r>
            <a:r>
              <a:rPr lang="en-US" sz="1800" dirty="0">
                <a:effectLst/>
                <a:latin typeface="Times New Roman" panose="02020603050405020304" pitchFamily="18" charset="0"/>
                <a:ea typeface="Calibri" panose="020F0502020204030204" pitchFamily="34" charset="0"/>
              </a:rPr>
              <a:t>. BMC Genomics. https://bmcgenomics.biomedcentral.com/articles/10.1186/s12864-019-6413-7. </a:t>
            </a:r>
          </a:p>
          <a:p>
            <a:pPr marL="360045" indent="-360045">
              <a:lnSpc>
                <a:spcPct val="200000"/>
              </a:lnSpc>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CIC-Darknet2020</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University of New Brunswick. (n.d.). https://www.unb.ca/cic/datasets/darknet2020.html. </a:t>
            </a:r>
            <a:endParaRPr lang="en-US" sz="1800" i="1" dirty="0">
              <a:effectLst/>
              <a:latin typeface="Times New Roman" panose="02020603050405020304" pitchFamily="18" charset="0"/>
              <a:ea typeface="Calibri" panose="020F0502020204030204" pitchFamily="34" charset="0"/>
            </a:endParaRPr>
          </a:p>
          <a:p>
            <a:pPr marL="360045" marR="0" indent="-360045">
              <a:lnSpc>
                <a:spcPct val="200000"/>
              </a:lnSpc>
            </a:pPr>
            <a:r>
              <a:rPr lang="en-US" sz="1800" i="1" dirty="0">
                <a:effectLst/>
                <a:latin typeface="Times New Roman" panose="02020603050405020304" pitchFamily="18" charset="0"/>
                <a:ea typeface="Calibri" panose="020F0502020204030204" pitchFamily="34" charset="0"/>
              </a:rPr>
              <a:t>sklearn.linear_model.LogisticRegression</a:t>
            </a:r>
            <a:r>
              <a:rPr lang="en-US" sz="1800" dirty="0">
                <a:effectLst/>
                <a:latin typeface="Times New Roman" panose="02020603050405020304" pitchFamily="18" charset="0"/>
                <a:ea typeface="Calibri" panose="020F0502020204030204" pitchFamily="34" charset="0"/>
              </a:rPr>
              <a:t>. scikit-learn. (n.d.). https://scikit-learn.org/stable/modules/generated/sklearn.linear_model.LogisticRegression.html. </a:t>
            </a:r>
            <a:endParaRPr lang="en-US" sz="1800" dirty="0">
              <a:effectLst/>
              <a:latin typeface="Times New Roman" panose="02020603050405020304" pitchFamily="18" charset="0"/>
              <a:ea typeface="Times New Roman" panose="02020603050405020304" pitchFamily="18" charset="0"/>
            </a:endParaRPr>
          </a:p>
          <a:p>
            <a:endParaRPr lang="en-US" sz="2200" dirty="0"/>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References</a:t>
            </a:r>
          </a:p>
        </p:txBody>
      </p:sp>
      <p:pic>
        <p:nvPicPr>
          <p:cNvPr id="2" name="Audio 1">
            <a:hlinkClick r:id="" action="ppaction://media"/>
            <a:extLst>
              <a:ext uri="{FF2B5EF4-FFF2-40B4-BE49-F238E27FC236}">
                <a16:creationId xmlns:a16="http://schemas.microsoft.com/office/drawing/2014/main" id="{9A86CA44-B941-44DA-B63E-0F51E66F8A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39"/>
    </mc:Choice>
    <mc:Fallback xmlns="">
      <p:transition spd="slow" advTm="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Business Objective</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p:cNvSpPr>
            <a:spLocks noGrp="1"/>
          </p:cNvSpPr>
          <p:nvPr>
            <p:ph type="subTitle" idx="1"/>
          </p:nvPr>
        </p:nvSpPr>
        <p:spPr>
          <a:xfrm>
            <a:off x="946921" y="1423881"/>
            <a:ext cx="1989964" cy="2843319"/>
          </a:xfrm>
        </p:spPr>
        <p:txBody>
          <a:bodyPr anchor="ctr">
            <a:normAutofit fontScale="92500"/>
          </a:bodyPr>
          <a:lstStyle/>
          <a:p>
            <a:r>
              <a:rPr lang="en-US" sz="2400" dirty="0">
                <a:solidFill>
                  <a:srgbClr val="FFFFFF"/>
                </a:solidFill>
              </a:rPr>
              <a:t>Identify network traffic that should be blocked,</a:t>
            </a:r>
            <a:br>
              <a:rPr lang="en-US" sz="2400" dirty="0">
                <a:solidFill>
                  <a:srgbClr val="FFFFFF"/>
                </a:solidFill>
              </a:rPr>
            </a:br>
            <a:r>
              <a:rPr lang="en-US" sz="2400" dirty="0">
                <a:solidFill>
                  <a:srgbClr val="FFFFFF"/>
                </a:solidFill>
              </a:rPr>
              <a:t>regardless of device or physical location.</a:t>
            </a:r>
          </a:p>
          <a:p>
            <a:endParaRPr lang="en-US" sz="2400" dirty="0">
              <a:solidFill>
                <a:srgbClr val="FFFFFF"/>
              </a:solidFill>
            </a:endParaRPr>
          </a:p>
        </p:txBody>
      </p:sp>
      <p:pic>
        <p:nvPicPr>
          <p:cNvPr id="2" name="Audio 1">
            <a:hlinkClick r:id="" action="ppaction://media"/>
            <a:extLst>
              <a:ext uri="{FF2B5EF4-FFF2-40B4-BE49-F238E27FC236}">
                <a16:creationId xmlns:a16="http://schemas.microsoft.com/office/drawing/2014/main" id="{6006EAF9-6064-4E9A-8049-228127E413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69199747"/>
      </p:ext>
    </p:extLst>
  </p:cSld>
  <p:clrMapOvr>
    <a:masterClrMapping/>
  </p:clrMapOvr>
  <mc:AlternateContent xmlns:mc="http://schemas.openxmlformats.org/markup-compatibility/2006" xmlns:p14="http://schemas.microsoft.com/office/powerpoint/2010/main">
    <mc:Choice Requires="p14">
      <p:transition spd="slow" p14:dur="2000" advTm="11782"/>
    </mc:Choice>
    <mc:Fallback xmlns="">
      <p:transition spd="slow" advTm="11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228600" y="1676400"/>
            <a:ext cx="9372600" cy="3959225"/>
          </a:xfrm>
          <a:prstGeom prst="rect">
            <a:avLst/>
          </a:prstGeom>
        </p:spPr>
        <p:txBody>
          <a:bodyPr vert="horz" lIns="91440" tIns="45720" rIns="91440" bIns="45720" rtlCol="0">
            <a:noAutofit/>
          </a:bodyPr>
          <a:lstStyle/>
          <a:p>
            <a:pPr marR="0" lvl="1">
              <a:lnSpc>
                <a:spcPct val="200000"/>
              </a:lnSpc>
              <a:spcBef>
                <a:spcPts val="0"/>
              </a:spcBef>
              <a:spcAft>
                <a:spcPts val="0"/>
              </a:spcAft>
            </a:pPr>
            <a:r>
              <a:rPr lang="en-US" sz="1600" b="1" dirty="0">
                <a:latin typeface="+mj-lt"/>
                <a:ea typeface="Times New Roman" panose="02020603050405020304" pitchFamily="18" charset="0"/>
              </a:rPr>
              <a:t>Background</a:t>
            </a:r>
          </a:p>
          <a:p>
            <a:pPr marL="1200150" lvl="2" indent="-285750">
              <a:lnSpc>
                <a:spcPct val="200000"/>
              </a:lnSpc>
              <a:buFont typeface="Arial" panose="020B0604020202020204" pitchFamily="34" charset="0"/>
              <a:buChar char="•"/>
            </a:pPr>
            <a:r>
              <a:rPr lang="en-US" sz="1600" dirty="0">
                <a:latin typeface="+mj-lt"/>
                <a:ea typeface="Times New Roman" panose="02020603050405020304" pitchFamily="18" charset="0"/>
              </a:rPr>
              <a:t>C</a:t>
            </a:r>
            <a:r>
              <a:rPr lang="en-US" sz="1600" dirty="0">
                <a:effectLst/>
                <a:latin typeface="+mj-lt"/>
                <a:ea typeface="Times New Roman" panose="02020603050405020304" pitchFamily="18" charset="0"/>
              </a:rPr>
              <a:t>reated so that “internet users should have private access to an uncensored web”</a:t>
            </a:r>
          </a:p>
          <a:p>
            <a:pPr marL="1200150" lvl="2" indent="-285750">
              <a:lnSpc>
                <a:spcPct val="200000"/>
              </a:lnSpc>
              <a:buFont typeface="Arial" panose="020B0604020202020204" pitchFamily="34" charset="0"/>
              <a:buChar char="•"/>
            </a:pPr>
            <a:r>
              <a:rPr lang="en-US" sz="1600" dirty="0">
                <a:latin typeface="+mj-lt"/>
                <a:ea typeface="Times New Roman" panose="02020603050405020304" pitchFamily="18" charset="0"/>
              </a:rPr>
              <a:t>A</a:t>
            </a:r>
            <a:r>
              <a:rPr lang="en-US" sz="1600" dirty="0">
                <a:effectLst/>
                <a:latin typeface="+mj-lt"/>
                <a:ea typeface="Times New Roman" panose="02020603050405020304" pitchFamily="18" charset="0"/>
              </a:rPr>
              <a:t>llows users to browse the web anonymously by encrypting and routing requests through multiple relays</a:t>
            </a:r>
          </a:p>
          <a:p>
            <a:pPr marR="0" lvl="1">
              <a:lnSpc>
                <a:spcPct val="200000"/>
              </a:lnSpc>
              <a:spcBef>
                <a:spcPts val="0"/>
              </a:spcBef>
              <a:spcAft>
                <a:spcPts val="0"/>
              </a:spcAft>
            </a:pPr>
            <a:r>
              <a:rPr lang="en-US" sz="1600" b="1" dirty="0">
                <a:effectLst/>
                <a:latin typeface="+mj-lt"/>
                <a:ea typeface="Times New Roman" panose="02020603050405020304" pitchFamily="18" charset="0"/>
              </a:rPr>
              <a:t>Joint Cybersecurity Advisory advises to monitor against Tor traffic</a:t>
            </a:r>
          </a:p>
          <a:p>
            <a:pPr lvl="2">
              <a:lnSpc>
                <a:spcPct val="200000"/>
              </a:lnSpc>
            </a:pPr>
            <a:r>
              <a:rPr lang="en-US" sz="1400" dirty="0">
                <a:effectLst/>
                <a:latin typeface="+mj-lt"/>
                <a:ea typeface="Times New Roman" panose="02020603050405020304" pitchFamily="18" charset="0"/>
              </a:rPr>
              <a:t>“While Tor can be used to promote democracy and free, anonymous use of the internet, it also provides an avenue for malicious actors to conceal their activity because identity and point of origin cannot be determined for a Tor software user” </a:t>
            </a:r>
            <a:endParaRPr lang="en-US" sz="1400" i="0" u="none" strike="noStrike" baseline="0" dirty="0">
              <a:solidFill>
                <a:srgbClr val="000000"/>
              </a:solidFill>
              <a:latin typeface="+mj-lt"/>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Tor</a:t>
            </a:r>
          </a:p>
        </p:txBody>
      </p:sp>
      <p:sp>
        <p:nvSpPr>
          <p:cNvPr id="8" name="Subtitle 2">
            <a:extLst>
              <a:ext uri="{FF2B5EF4-FFF2-40B4-BE49-F238E27FC236}">
                <a16:creationId xmlns:a16="http://schemas.microsoft.com/office/drawing/2014/main" id="{8F955770-673A-4A4F-9648-CCCA1526B01E}"/>
              </a:ext>
            </a:extLst>
          </p:cNvPr>
          <p:cNvSpPr>
            <a:spLocks noGrp="1"/>
          </p:cNvSpPr>
          <p:nvPr>
            <p:ph type="subTitle" idx="1"/>
          </p:nvPr>
        </p:nvSpPr>
        <p:spPr>
          <a:xfrm>
            <a:off x="1447800" y="1143000"/>
            <a:ext cx="6400800" cy="762000"/>
          </a:xfrm>
        </p:spPr>
        <p:txBody>
          <a:bodyPr>
            <a:normAutofit/>
          </a:bodyPr>
          <a:lstStyle/>
          <a:p>
            <a:r>
              <a:rPr lang="en-US" sz="3600" dirty="0">
                <a:solidFill>
                  <a:srgbClr val="0070C0"/>
                </a:solidFill>
              </a:rPr>
              <a:t>The Onion Router</a:t>
            </a:r>
          </a:p>
          <a:p>
            <a:endParaRPr lang="en-US" dirty="0">
              <a:solidFill>
                <a:srgbClr val="0070C0"/>
              </a:solidFill>
            </a:endParaRPr>
          </a:p>
        </p:txBody>
      </p:sp>
      <p:sp>
        <p:nvSpPr>
          <p:cNvPr id="9" name="Subtitle 2">
            <a:extLst>
              <a:ext uri="{FF2B5EF4-FFF2-40B4-BE49-F238E27FC236}">
                <a16:creationId xmlns:a16="http://schemas.microsoft.com/office/drawing/2014/main" id="{8FFFDE2A-6546-439D-8BB0-88935ED25EA4}"/>
              </a:ext>
            </a:extLst>
          </p:cNvPr>
          <p:cNvSpPr txBox="1">
            <a:spLocks/>
          </p:cNvSpPr>
          <p:nvPr/>
        </p:nvSpPr>
        <p:spPr>
          <a:xfrm>
            <a:off x="533400" y="6019800"/>
            <a:ext cx="8229600" cy="762000"/>
          </a:xfrm>
          <a:prstGeom prst="rect">
            <a:avLst/>
          </a:prstGeom>
        </p:spPr>
        <p:txBody>
          <a:bodyPr vert="horz" lIns="91440" tIns="45720" rIns="91440" bIns="45720" rtlCol="0">
            <a:normAutofit fontScale="85000" lnSpcReduction="20000"/>
          </a:bodyPr>
          <a:lstStyle/>
          <a:p>
            <a:pPr>
              <a:lnSpc>
                <a:spcPct val="200000"/>
              </a:lnSpc>
            </a:pPr>
            <a:r>
              <a:rPr lang="en-US" sz="1400" i="1" dirty="0">
                <a:effectLst/>
                <a:latin typeface="Times New Roman" panose="02020603050405020304" pitchFamily="18" charset="0"/>
                <a:ea typeface="Calibri" panose="020F0502020204030204" pitchFamily="34" charset="0"/>
              </a:rPr>
              <a:t>Alert (AA20-183A): Defending Against Malicious Cyber Activity Originating from Tor</a:t>
            </a:r>
            <a:r>
              <a:rPr lang="en-US" sz="1400" dirty="0">
                <a:effectLst/>
                <a:latin typeface="Times New Roman" panose="02020603050405020304" pitchFamily="18" charset="0"/>
                <a:ea typeface="Calibri" panose="020F0502020204030204" pitchFamily="34" charset="0"/>
              </a:rPr>
              <a:t>. Cybersecurity and Infrastructure Security Agency CISA. (2020, October 24). https://us-cert.cisa.gov/ncas/alerts/aa20-183a. </a:t>
            </a:r>
            <a:endParaRPr lang="en-US" sz="1400" dirty="0">
              <a:effectLst/>
              <a:latin typeface="Times New Roman" panose="02020603050405020304" pitchFamily="18" charset="0"/>
              <a:ea typeface="Times New Roman" panose="02020603050405020304" pitchFamily="18" charset="0"/>
            </a:endParaRPr>
          </a:p>
          <a:p>
            <a:pPr>
              <a:lnSpc>
                <a:spcPct val="200000"/>
              </a:lnSpc>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endParaRPr lang="en-US" sz="3200" u="sng" dirty="0">
              <a:solidFill>
                <a:srgbClr val="0070C0"/>
              </a:solidFill>
            </a:endParaRPr>
          </a:p>
          <a:p>
            <a:pPr algn="ct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pic>
        <p:nvPicPr>
          <p:cNvPr id="10" name="Picture 9" descr="Logo&#10;&#10;Description automatically generated">
            <a:extLst>
              <a:ext uri="{FF2B5EF4-FFF2-40B4-BE49-F238E27FC236}">
                <a16:creationId xmlns:a16="http://schemas.microsoft.com/office/drawing/2014/main" id="{AFF8939F-7C5C-42EB-8319-19CF327DF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304800"/>
            <a:ext cx="1447800" cy="1377176"/>
          </a:xfrm>
          <a:prstGeom prst="rect">
            <a:avLst/>
          </a:prstGeom>
        </p:spPr>
      </p:pic>
      <p:pic>
        <p:nvPicPr>
          <p:cNvPr id="2" name="Audio 1">
            <a:hlinkClick r:id="" action="ppaction://media"/>
            <a:extLst>
              <a:ext uri="{FF2B5EF4-FFF2-40B4-BE49-F238E27FC236}">
                <a16:creationId xmlns:a16="http://schemas.microsoft.com/office/drawing/2014/main" id="{03260054-BE49-41A1-8747-AE21B6B57F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22886908"/>
      </p:ext>
    </p:extLst>
  </p:cSld>
  <p:clrMapOvr>
    <a:masterClrMapping/>
  </p:clrMapOvr>
  <mc:AlternateContent xmlns:mc="http://schemas.openxmlformats.org/markup-compatibility/2006" xmlns:p14="http://schemas.microsoft.com/office/powerpoint/2010/main">
    <mc:Choice Requires="p14">
      <p:transition spd="slow" p14:dur="2000" advTm="51768"/>
    </mc:Choice>
    <mc:Fallback xmlns="">
      <p:transition spd="slow" advTm="51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609600" y="5943600"/>
            <a:ext cx="8305800" cy="574307"/>
          </a:xfrm>
          <a:prstGeom prst="rect">
            <a:avLst/>
          </a:prstGeom>
        </p:spPr>
        <p:txBody>
          <a:bodyPr vert="horz" lIns="91440" tIns="45720" rIns="91440" bIns="45720" rtlCol="0">
            <a:normAutofit fontScale="77500" lnSpcReduction="20000"/>
          </a:bodyPr>
          <a:lstStyle/>
          <a:p>
            <a:pPr>
              <a:lnSpc>
                <a:spcPct val="200000"/>
              </a:lnSpc>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CIC-Darknet2020</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University of New Brunswick. (n.d.). https://www.unb.ca/cic/datasets/darknet2020.html.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endParaRPr lang="en-US" sz="3200" u="sng" dirty="0">
              <a:solidFill>
                <a:srgbClr val="0070C0"/>
              </a:solidFill>
            </a:endParaRPr>
          </a:p>
          <a:p>
            <a:pPr algn="ct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Data Source</a:t>
            </a:r>
          </a:p>
        </p:txBody>
      </p:sp>
      <p:sp>
        <p:nvSpPr>
          <p:cNvPr id="9" name="Subtitle 2">
            <a:extLst>
              <a:ext uri="{FF2B5EF4-FFF2-40B4-BE49-F238E27FC236}">
                <a16:creationId xmlns:a16="http://schemas.microsoft.com/office/drawing/2014/main" id="{C55FBE83-D6D0-49B0-BEA6-91551E3F0B20}"/>
              </a:ext>
            </a:extLst>
          </p:cNvPr>
          <p:cNvSpPr txBox="1">
            <a:spLocks/>
          </p:cNvSpPr>
          <p:nvPr/>
        </p:nvSpPr>
        <p:spPr>
          <a:xfrm>
            <a:off x="609600" y="2743200"/>
            <a:ext cx="8305800" cy="2590800"/>
          </a:xfrm>
          <a:prstGeom prst="rect">
            <a:avLst/>
          </a:prstGeom>
        </p:spPr>
        <p:txBody>
          <a:bodyPr vert="horz" lIns="91440" tIns="45720" rIns="91440" bIns="45720" rtlCol="0">
            <a:normAutofit/>
          </a:bodyPr>
          <a:lstStyle/>
          <a:p>
            <a:pPr marL="285750" marR="0" indent="-285750">
              <a:lnSpc>
                <a:spcPct val="110000"/>
              </a:lnSpc>
              <a:spcBef>
                <a:spcPts val="0"/>
              </a:spcBef>
              <a:spcAft>
                <a:spcPts val="600"/>
              </a:spcAft>
              <a:buFont typeface="Arial" panose="020B0604020202020204" pitchFamily="34" charset="0"/>
              <a:buChar char="•"/>
            </a:pPr>
            <a:r>
              <a:rPr lang="en-US" dirty="0">
                <a:latin typeface="+mj-lt"/>
              </a:rPr>
              <a:t>DarkNet 2020 dataset from the Canadian Institute for Cybersecurity at the University of New Brunswick</a:t>
            </a:r>
          </a:p>
          <a:p>
            <a:pPr marL="285750" marR="0" indent="-285750">
              <a:lnSpc>
                <a:spcPct val="110000"/>
              </a:lnSpc>
              <a:spcBef>
                <a:spcPts val="0"/>
              </a:spcBef>
              <a:spcAft>
                <a:spcPts val="600"/>
              </a:spcAft>
              <a:buFont typeface="Arial" panose="020B0604020202020204" pitchFamily="34" charset="0"/>
              <a:buChar char="•"/>
            </a:pPr>
            <a:r>
              <a:rPr lang="en-US" sz="1800" dirty="0">
                <a:effectLst/>
                <a:latin typeface="+mj-lt"/>
                <a:ea typeface="Calibri" panose="020F0502020204030204" pitchFamily="34" charset="0"/>
              </a:rPr>
              <a:t>Wireshark – Packet analyzer</a:t>
            </a:r>
          </a:p>
          <a:p>
            <a:pPr marL="285750" marR="0" indent="-285750">
              <a:lnSpc>
                <a:spcPct val="110000"/>
              </a:lnSpc>
              <a:spcBef>
                <a:spcPts val="0"/>
              </a:spcBef>
              <a:spcAft>
                <a:spcPts val="600"/>
              </a:spcAft>
              <a:buFont typeface="Arial" panose="020B0604020202020204" pitchFamily="34" charset="0"/>
              <a:buChar char="•"/>
            </a:pPr>
            <a:r>
              <a:rPr lang="en-US" dirty="0">
                <a:latin typeface="+mj-lt"/>
                <a:ea typeface="Calibri" panose="020F0502020204030204" pitchFamily="34" charset="0"/>
              </a:rPr>
              <a:t>D</a:t>
            </a:r>
            <a:r>
              <a:rPr lang="en-US" sz="1800" dirty="0">
                <a:effectLst/>
                <a:latin typeface="+mj-lt"/>
                <a:ea typeface="Calibri" panose="020F0502020204030204" pitchFamily="34" charset="0"/>
              </a:rPr>
              <a:t>ata analyzed and labeled as either malicious (Tor) or benign (non-Tor)</a:t>
            </a:r>
          </a:p>
          <a:p>
            <a:pPr marL="285750" marR="0" indent="-285750">
              <a:lnSpc>
                <a:spcPct val="110000"/>
              </a:lnSpc>
              <a:spcBef>
                <a:spcPts val="0"/>
              </a:spcBef>
              <a:spcAft>
                <a:spcPts val="600"/>
              </a:spcAft>
              <a:buFont typeface="Arial" panose="020B0604020202020204" pitchFamily="34" charset="0"/>
              <a:buChar char="•"/>
            </a:pPr>
            <a:r>
              <a:rPr lang="en-US" sz="1800" dirty="0">
                <a:effectLst/>
                <a:latin typeface="+mj-lt"/>
                <a:ea typeface="Calibri" panose="020F0502020204030204" pitchFamily="34" charset="0"/>
              </a:rPr>
              <a:t>Traffic categories</a:t>
            </a:r>
          </a:p>
          <a:p>
            <a:pPr marL="742950" lvl="1" indent="-285750">
              <a:lnSpc>
                <a:spcPct val="110000"/>
              </a:lnSpc>
              <a:spcAft>
                <a:spcPts val="600"/>
              </a:spcAft>
              <a:buFont typeface="Arial" panose="020B0604020202020204" pitchFamily="34" charset="0"/>
              <a:buChar char="•"/>
            </a:pPr>
            <a:r>
              <a:rPr lang="en-US" dirty="0">
                <a:effectLst/>
                <a:latin typeface="+mj-lt"/>
                <a:ea typeface="Calibri" panose="020F0502020204030204" pitchFamily="34" charset="0"/>
              </a:rPr>
              <a:t>Audio-Stream, Browsing, Chat, Email</a:t>
            </a:r>
            <a:r>
              <a:rPr lang="en-US" dirty="0">
                <a:latin typeface="+mj-lt"/>
                <a:ea typeface="Calibri" panose="020F0502020204030204" pitchFamily="34" charset="0"/>
              </a:rPr>
              <a:t>, </a:t>
            </a:r>
            <a:r>
              <a:rPr lang="en-US" dirty="0">
                <a:effectLst/>
                <a:latin typeface="+mj-lt"/>
                <a:ea typeface="Calibri" panose="020F0502020204030204" pitchFamily="34" charset="0"/>
              </a:rPr>
              <a:t>Peer-to-Peer</a:t>
            </a:r>
            <a:r>
              <a:rPr lang="en-US" dirty="0">
                <a:latin typeface="+mj-lt"/>
                <a:ea typeface="Calibri" panose="020F0502020204030204" pitchFamily="34" charset="0"/>
              </a:rPr>
              <a:t>, </a:t>
            </a:r>
            <a:r>
              <a:rPr lang="en-US" dirty="0">
                <a:effectLst/>
                <a:latin typeface="+mj-lt"/>
                <a:ea typeface="Calibri" panose="020F0502020204030204" pitchFamily="34" charset="0"/>
              </a:rPr>
              <a:t>File Transfer, Video-Stream</a:t>
            </a:r>
            <a:endParaRPr lang="en-US" dirty="0">
              <a:latin typeface="+mj-lt"/>
              <a:ea typeface="Calibri" panose="020F0502020204030204" pitchFamily="34" charset="0"/>
            </a:endParaRPr>
          </a:p>
          <a:p>
            <a:pPr marL="285750" marR="0" indent="-285750">
              <a:lnSpc>
                <a:spcPct val="110000"/>
              </a:lnSpc>
              <a:spcBef>
                <a:spcPts val="0"/>
              </a:spcBef>
              <a:spcAft>
                <a:spcPts val="600"/>
              </a:spcAft>
              <a:buFont typeface="Arial" panose="020B0604020202020204" pitchFamily="34" charset="0"/>
              <a:buChar char="•"/>
            </a:pPr>
            <a:r>
              <a:rPr lang="en-US" dirty="0">
                <a:latin typeface="+mj-lt"/>
                <a:ea typeface="Calibri" panose="020F0502020204030204" pitchFamily="34" charset="0"/>
              </a:rPr>
              <a:t>Source, Destination IPs, Ports, Protocols</a:t>
            </a:r>
            <a:endParaRPr lang="en-US" sz="1800" dirty="0">
              <a:effectLst/>
              <a:latin typeface="+mj-lt"/>
              <a:ea typeface="Calibri" panose="020F0502020204030204" pitchFamily="34" charset="0"/>
            </a:endParaRPr>
          </a:p>
        </p:txBody>
      </p:sp>
      <p:pic>
        <p:nvPicPr>
          <p:cNvPr id="3" name="Picture 2">
            <a:extLst>
              <a:ext uri="{FF2B5EF4-FFF2-40B4-BE49-F238E27FC236}">
                <a16:creationId xmlns:a16="http://schemas.microsoft.com/office/drawing/2014/main" id="{7B567E27-3FAC-4CF4-B085-F67759FCF2D9}"/>
              </a:ext>
            </a:extLst>
          </p:cNvPr>
          <p:cNvPicPr>
            <a:picLocks noChangeAspect="1"/>
          </p:cNvPicPr>
          <p:nvPr/>
        </p:nvPicPr>
        <p:blipFill>
          <a:blip r:embed="rId5"/>
          <a:stretch>
            <a:fillRect/>
          </a:stretch>
        </p:blipFill>
        <p:spPr>
          <a:xfrm>
            <a:off x="3767137" y="1298759"/>
            <a:ext cx="1990725" cy="923925"/>
          </a:xfrm>
          <a:prstGeom prst="rect">
            <a:avLst/>
          </a:prstGeom>
        </p:spPr>
      </p:pic>
      <p:pic>
        <p:nvPicPr>
          <p:cNvPr id="2" name="Audio 1">
            <a:hlinkClick r:id="" action="ppaction://media"/>
            <a:extLst>
              <a:ext uri="{FF2B5EF4-FFF2-40B4-BE49-F238E27FC236}">
                <a16:creationId xmlns:a16="http://schemas.microsoft.com/office/drawing/2014/main" id="{6B4EAA46-ED75-4128-8DE8-A67F738C9A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027"/>
    </mc:Choice>
    <mc:Fallback xmlns="">
      <p:transition spd="slow" advTm="49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600200"/>
            <a:ext cx="7620000" cy="43815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a:p>
            <a:pPr marL="285750" indent="-285750">
              <a:lnSpc>
                <a:spcPct val="110000"/>
              </a:lnSpc>
              <a:spcAft>
                <a:spcPts val="600"/>
              </a:spcAft>
              <a:buFont typeface="Arial" panose="020B0604020202020204" pitchFamily="34" charset="0"/>
              <a:buChar char="•"/>
            </a:pPr>
            <a:r>
              <a:rPr lang="en-US" sz="2400" dirty="0"/>
              <a:t>Original dataset included 141,530 Wireshark records with 85 features</a:t>
            </a:r>
          </a:p>
          <a:p>
            <a:pPr marL="285750" indent="-285750">
              <a:lnSpc>
                <a:spcPct val="110000"/>
              </a:lnSpc>
              <a:spcAft>
                <a:spcPts val="600"/>
              </a:spcAft>
              <a:buFont typeface="Arial" panose="020B0604020202020204" pitchFamily="34" charset="0"/>
              <a:buChar char="•"/>
            </a:pPr>
            <a:r>
              <a:rPr lang="en-US" sz="2400" dirty="0"/>
              <a:t>Both VPN and Tor analyzed records</a:t>
            </a:r>
          </a:p>
          <a:p>
            <a:pPr marL="285750" indent="-285750">
              <a:lnSpc>
                <a:spcPct val="110000"/>
              </a:lnSpc>
              <a:spcAft>
                <a:spcPts val="600"/>
              </a:spcAft>
              <a:buFont typeface="Arial" panose="020B0604020202020204" pitchFamily="34" charset="0"/>
              <a:buChar char="•"/>
            </a:pPr>
            <a:r>
              <a:rPr lang="en-US" sz="2400" dirty="0"/>
              <a:t>Restricted Tor and Non-Tor labeled records </a:t>
            </a:r>
          </a:p>
          <a:p>
            <a:pPr marL="285750" indent="-285750">
              <a:lnSpc>
                <a:spcPct val="110000"/>
              </a:lnSpc>
              <a:spcAft>
                <a:spcPts val="600"/>
              </a:spcAft>
              <a:buFont typeface="Arial" panose="020B0604020202020204" pitchFamily="34" charset="0"/>
              <a:buChar char="•"/>
            </a:pPr>
            <a:r>
              <a:rPr lang="en-US" sz="2400" dirty="0"/>
              <a:t>NULL and Infinity Values</a:t>
            </a:r>
          </a:p>
          <a:p>
            <a:pPr marL="742950" lvl="1" indent="-285750">
              <a:lnSpc>
                <a:spcPct val="110000"/>
              </a:lnSpc>
              <a:spcAft>
                <a:spcPts val="600"/>
              </a:spcAft>
              <a:buFont typeface="Arial" panose="020B0604020202020204" pitchFamily="34" charset="0"/>
              <a:buChar char="•"/>
            </a:pPr>
            <a:r>
              <a:rPr lang="en-US" sz="2400" dirty="0"/>
              <a:t>Number of Flow Bytes and Flow Packets</a:t>
            </a:r>
          </a:p>
          <a:p>
            <a:pPr marL="285750" indent="-285750">
              <a:lnSpc>
                <a:spcPct val="110000"/>
              </a:lnSpc>
              <a:spcAft>
                <a:spcPts val="600"/>
              </a:spcAft>
              <a:buFont typeface="Arial" panose="020B0604020202020204" pitchFamily="34" charset="0"/>
              <a:buChar char="•"/>
            </a:pPr>
            <a:r>
              <a:rPr lang="en-US" sz="2400" dirty="0"/>
              <a:t>94,748 cleansed records</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Data Summary</a:t>
            </a:r>
          </a:p>
        </p:txBody>
      </p:sp>
      <p:pic>
        <p:nvPicPr>
          <p:cNvPr id="2" name="Audio 1">
            <a:hlinkClick r:id="" action="ppaction://media"/>
            <a:extLst>
              <a:ext uri="{FF2B5EF4-FFF2-40B4-BE49-F238E27FC236}">
                <a16:creationId xmlns:a16="http://schemas.microsoft.com/office/drawing/2014/main" id="{DD764E8C-E00F-4DB8-B116-01102477A4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098"/>
    </mc:Choice>
    <mc:Fallback xmlns="">
      <p:transition spd="slow" advTm="3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86696" y="629266"/>
            <a:ext cx="2629122"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Feature</a:t>
            </a:r>
            <a:r>
              <a:rPr lang="en-US" b="1" i="1" kern="1200" dirty="0">
                <a:ln w="10541" cmpd="sng">
                  <a:solidFill>
                    <a:schemeClr val="accent1">
                      <a:shade val="88000"/>
                      <a:satMod val="110000"/>
                    </a:schemeClr>
                  </a:solidFill>
                  <a:prstDash val="solid"/>
                </a:ln>
                <a:solidFill>
                  <a:schemeClr val="tx1"/>
                </a:solidFill>
                <a:latin typeface="+mj-lt"/>
                <a:ea typeface="+mj-ea"/>
                <a:cs typeface="+mj-cs"/>
              </a:rPr>
              <a:t> </a:t>
            </a: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Reduction</a:t>
            </a:r>
          </a:p>
        </p:txBody>
      </p:sp>
      <p:sp>
        <p:nvSpPr>
          <p:cNvPr id="6" name="Subtitle 2"/>
          <p:cNvSpPr txBox="1">
            <a:spLocks/>
          </p:cNvSpPr>
          <p:nvPr/>
        </p:nvSpPr>
        <p:spPr>
          <a:xfrm>
            <a:off x="486698" y="2438400"/>
            <a:ext cx="2629120" cy="3785419"/>
          </a:xfrm>
          <a:prstGeom prst="rect">
            <a:avLst/>
          </a:prstGeom>
        </p:spPr>
        <p:txBody>
          <a:bodyPr vert="horz" lIns="91440" tIns="45720" rIns="91440" bIns="45720" rtlCol="0">
            <a:normAutofit/>
          </a:bodyPr>
          <a:lstStyle/>
          <a:p>
            <a:pPr marL="0" marR="0" lvl="0" indent="-228600" fontAlgn="auto">
              <a:lnSpc>
                <a:spcPct val="90000"/>
              </a:lnSpc>
              <a:spcBef>
                <a:spcPct val="20000"/>
              </a:spcBef>
              <a:spcAft>
                <a:spcPts val="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a:p>
            <a:pPr marL="285750" indent="-228600">
              <a:lnSpc>
                <a:spcPct val="90000"/>
              </a:lnSpc>
              <a:spcAft>
                <a:spcPts val="600"/>
              </a:spcAft>
              <a:buFont typeface="Arial" panose="020B0604020202020204" pitchFamily="34" charset="0"/>
              <a:buChar char="•"/>
            </a:pPr>
            <a:r>
              <a:rPr lang="en-US" sz="1700" dirty="0"/>
              <a:t>Original dataset 85 features</a:t>
            </a:r>
          </a:p>
          <a:p>
            <a:pPr marL="285750" indent="-228600">
              <a:lnSpc>
                <a:spcPct val="90000"/>
              </a:lnSpc>
              <a:spcAft>
                <a:spcPts val="600"/>
              </a:spcAft>
              <a:buFont typeface="Arial" panose="020B0604020202020204" pitchFamily="34" charset="0"/>
              <a:buChar char="•"/>
            </a:pPr>
            <a:r>
              <a:rPr lang="en-US" sz="1700" dirty="0"/>
              <a:t>Removed zero value columns</a:t>
            </a:r>
          </a:p>
          <a:p>
            <a:pPr marL="285750" indent="-228600">
              <a:lnSpc>
                <a:spcPct val="90000"/>
              </a:lnSpc>
              <a:spcAft>
                <a:spcPts val="600"/>
              </a:spcAft>
              <a:buFont typeface="Arial" panose="020B0604020202020204" pitchFamily="34" charset="0"/>
              <a:buChar char="•"/>
            </a:pPr>
            <a:r>
              <a:rPr lang="en-US" sz="1700" dirty="0"/>
              <a:t>Split ip addresses - numeric</a:t>
            </a:r>
          </a:p>
          <a:p>
            <a:pPr marL="285750" indent="-228600">
              <a:lnSpc>
                <a:spcPct val="90000"/>
              </a:lnSpc>
              <a:spcAft>
                <a:spcPts val="600"/>
              </a:spcAft>
              <a:buFont typeface="Arial" panose="020B0604020202020204" pitchFamily="34" charset="0"/>
              <a:buChar char="•"/>
            </a:pPr>
            <a:r>
              <a:rPr lang="en-US" sz="1700" dirty="0"/>
              <a:t>Correlation (&gt; 0.8)</a:t>
            </a:r>
          </a:p>
          <a:p>
            <a:pPr marL="285750" indent="-228600">
              <a:lnSpc>
                <a:spcPct val="90000"/>
              </a:lnSpc>
              <a:spcAft>
                <a:spcPts val="600"/>
              </a:spcAft>
              <a:buFont typeface="Arial" panose="020B0604020202020204" pitchFamily="34" charset="0"/>
              <a:buChar char="•"/>
            </a:pPr>
            <a:r>
              <a:rPr lang="en-US" sz="1700" dirty="0"/>
              <a:t>Reduced to 35</a:t>
            </a:r>
            <a:r>
              <a:rPr lang="en-US" altLang="en-US" sz="1700" dirty="0"/>
              <a:t> features.</a:t>
            </a:r>
            <a:endParaRPr lang="en-US" sz="17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043BB29-F605-48BD-952C-4713A8E6E6A9}"/>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3901128" y="1295400"/>
            <a:ext cx="4879712" cy="4096226"/>
          </a:xfrm>
          <a:prstGeom prst="rect">
            <a:avLst/>
          </a:prstGeom>
          <a:noFill/>
          <a:effectLst/>
        </p:spPr>
      </p:pic>
      <p:pic>
        <p:nvPicPr>
          <p:cNvPr id="2" name="Audio 1">
            <a:hlinkClick r:id="" action="ppaction://media"/>
            <a:extLst>
              <a:ext uri="{FF2B5EF4-FFF2-40B4-BE49-F238E27FC236}">
                <a16:creationId xmlns:a16="http://schemas.microsoft.com/office/drawing/2014/main" id="{21FCA5C2-DE09-40F2-AE00-D70ECF3D16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1453980"/>
      </p:ext>
    </p:extLst>
  </p:cSld>
  <p:clrMapOvr>
    <a:masterClrMapping/>
  </p:clrMapOvr>
  <mc:AlternateContent xmlns:mc="http://schemas.openxmlformats.org/markup-compatibility/2006" xmlns:p14="http://schemas.microsoft.com/office/powerpoint/2010/main">
    <mc:Choice Requires="p14">
      <p:transition spd="slow" p14:dur="2000" advTm="30010"/>
    </mc:Choice>
    <mc:Fallback xmlns="">
      <p:transition spd="slow" advTm="3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86696" y="629267"/>
            <a:ext cx="2629122" cy="742334"/>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PCA</a:t>
            </a:r>
          </a:p>
        </p:txBody>
      </p:sp>
      <p:sp>
        <p:nvSpPr>
          <p:cNvPr id="6" name="Subtitle 2"/>
          <p:cNvSpPr txBox="1">
            <a:spLocks/>
          </p:cNvSpPr>
          <p:nvPr/>
        </p:nvSpPr>
        <p:spPr>
          <a:xfrm>
            <a:off x="486698" y="1828800"/>
            <a:ext cx="2629120" cy="3785419"/>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ct val="20000"/>
              </a:spcBef>
              <a:spcAft>
                <a:spcPts val="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700" dirty="0">
                <a:solidFill>
                  <a:prstClr val="black"/>
                </a:solidFill>
                <a:latin typeface="Calibri"/>
              </a:rPr>
              <a:t>F</a:t>
            </a:r>
            <a:r>
              <a:rPr lang="en-US" sz="1800" b="0" i="0" u="none" strike="noStrike" baseline="0" dirty="0">
                <a:latin typeface="LMRoman10-Regular-Identity-H"/>
              </a:rPr>
              <a:t>irst principal component contains 27.9% of the variance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latin typeface="LMRoman10-Regular-Identity-H"/>
              </a:rPr>
              <a:t>S</a:t>
            </a:r>
            <a:r>
              <a:rPr lang="en-US" sz="1800" b="0" i="0" u="none" strike="noStrike" baseline="0" dirty="0">
                <a:latin typeface="LMRoman10-Regular-Identity-H"/>
              </a:rPr>
              <a:t>econd principal component contains 16.9% of the variance</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800" b="0" i="0" u="none" strike="noStrike" baseline="0" dirty="0">
                <a:latin typeface="LMRoman10-Regular-Identity-H"/>
              </a:rPr>
              <a:t>Together they contain 44.8% of the info</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kern="1200" cap="none" spc="0" normalizeH="0" noProof="0" dirty="0">
                <a:ln>
                  <a:noFill/>
                </a:ln>
                <a:solidFill>
                  <a:prstClr val="black"/>
                </a:solidFill>
                <a:effectLst/>
                <a:uLnTx/>
                <a:uFillTx/>
                <a:latin typeface="LMRoman10-Regular-Identity-H"/>
                <a:ea typeface="+mn-ea"/>
                <a:cs typeface="+mn-cs"/>
              </a:rPr>
              <a:t>Non-linear separation</a:t>
            </a: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3" name="Picture 2" descr="Chart, scatter chart&#10;&#10;Description automatically generated">
            <a:extLst>
              <a:ext uri="{FF2B5EF4-FFF2-40B4-BE49-F238E27FC236}">
                <a16:creationId xmlns:a16="http://schemas.microsoft.com/office/drawing/2014/main" id="{AB03C641-FE21-45DD-8AD1-85E15D0CC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8955" y="1568117"/>
            <a:ext cx="4871883" cy="3537283"/>
          </a:xfrm>
          <a:prstGeom prst="rect">
            <a:avLst/>
          </a:prstGeom>
        </p:spPr>
      </p:pic>
      <p:pic>
        <p:nvPicPr>
          <p:cNvPr id="2" name="Audio 1">
            <a:hlinkClick r:id="" action="ppaction://media"/>
            <a:extLst>
              <a:ext uri="{FF2B5EF4-FFF2-40B4-BE49-F238E27FC236}">
                <a16:creationId xmlns:a16="http://schemas.microsoft.com/office/drawing/2014/main" id="{B373A081-0B0B-4677-B9CA-45352FA68A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5829289"/>
      </p:ext>
    </p:extLst>
  </p:cSld>
  <p:clrMapOvr>
    <a:masterClrMapping/>
  </p:clrMapOvr>
  <mc:AlternateContent xmlns:mc="http://schemas.openxmlformats.org/markup-compatibility/2006" xmlns:p14="http://schemas.microsoft.com/office/powerpoint/2010/main">
    <mc:Choice Requires="p14">
      <p:transition spd="slow" p14:dur="2000" advTm="33028"/>
    </mc:Choice>
    <mc:Fallback xmlns="">
      <p:transition spd="slow" advTm="3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2290</TotalTime>
  <Words>1236</Words>
  <Application>Microsoft Office PowerPoint</Application>
  <PresentationFormat>On-screen Show (4:3)</PresentationFormat>
  <Paragraphs>233</Paragraphs>
  <Slides>34</Slides>
  <Notes>34</Notes>
  <HiddenSlides>0</HiddenSlides>
  <MMClips>34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Arial Nova Cond</vt:lpstr>
      <vt:lpstr>Calibri</vt:lpstr>
      <vt:lpstr>LMMono10-Regular-Identity-H</vt:lpstr>
      <vt:lpstr>LMRoman10-Regular-Identity-H</vt:lpstr>
      <vt:lpstr>Times New Roman</vt:lpstr>
      <vt:lpstr>Wingdings</vt:lpstr>
      <vt:lpstr>Office Theme</vt:lpstr>
      <vt:lpstr> Zero Trust: Malicious Network Traffic Detector </vt:lpstr>
      <vt:lpstr>Overview</vt:lpstr>
      <vt:lpstr>Business Problem</vt:lpstr>
      <vt:lpstr>Business Objective</vt:lpstr>
      <vt:lpstr>Tor</vt:lpstr>
      <vt:lpstr>Data Source</vt:lpstr>
      <vt:lpstr>Data Summary</vt:lpstr>
      <vt:lpstr>Feature Reduction</vt:lpstr>
      <vt:lpstr>PCA</vt:lpstr>
      <vt:lpstr>Research Questions</vt:lpstr>
      <vt:lpstr>Data Analysis</vt:lpstr>
      <vt:lpstr>Malicious Traffic</vt:lpstr>
      <vt:lpstr>Data Analysis</vt:lpstr>
      <vt:lpstr>Feature Importance</vt:lpstr>
      <vt:lpstr>Data Analysis</vt:lpstr>
      <vt:lpstr>Tor Source Addresses</vt:lpstr>
      <vt:lpstr>Data Analysis</vt:lpstr>
      <vt:lpstr>Traffic Categories</vt:lpstr>
      <vt:lpstr>Data Analysis</vt:lpstr>
      <vt:lpstr>Packet Speed</vt:lpstr>
      <vt:lpstr>Data Analysis</vt:lpstr>
      <vt:lpstr>Packet Size</vt:lpstr>
      <vt:lpstr>Modeling Objective</vt:lpstr>
      <vt:lpstr>Model Selection</vt:lpstr>
      <vt:lpstr>Data Preparation</vt:lpstr>
      <vt:lpstr>Imbalanced Classes</vt:lpstr>
      <vt:lpstr>LogisticRegression Solvers</vt:lpstr>
      <vt:lpstr>Assessment Metrics</vt:lpstr>
      <vt:lpstr>Model Assessment</vt:lpstr>
      <vt:lpstr>Model Assessment</vt:lpstr>
      <vt:lpstr>Deployment</vt:lpstr>
      <vt:lpstr>Future Recommendations</vt:lpstr>
      <vt:lpstr>Continual Assessment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Finder</dc:title>
  <dc:creator>Amie Davis</dc:creator>
  <cp:lastModifiedBy>Amie Davis</cp:lastModifiedBy>
  <cp:revision>258</cp:revision>
  <cp:lastPrinted>2021-06-01T00:33:29Z</cp:lastPrinted>
  <dcterms:created xsi:type="dcterms:W3CDTF">2020-07-25T20:55:31Z</dcterms:created>
  <dcterms:modified xsi:type="dcterms:W3CDTF">2021-06-01T22:15:47Z</dcterms:modified>
</cp:coreProperties>
</file>